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1.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6"/>
  </p:notesMasterIdLst>
  <p:handoutMasterIdLst>
    <p:handoutMasterId r:id="rId47"/>
  </p:handoutMasterIdLst>
  <p:sldIdLst>
    <p:sldId id="299" r:id="rId22"/>
    <p:sldId id="337" r:id="rId23"/>
    <p:sldId id="338" r:id="rId24"/>
    <p:sldId id="285" r:id="rId25"/>
    <p:sldId id="286" r:id="rId26"/>
    <p:sldId id="287" r:id="rId27"/>
    <p:sldId id="288" r:id="rId28"/>
    <p:sldId id="291" r:id="rId29"/>
    <p:sldId id="284" r:id="rId30"/>
    <p:sldId id="410" r:id="rId31"/>
    <p:sldId id="411" r:id="rId32"/>
    <p:sldId id="412" r:id="rId33"/>
    <p:sldId id="413" r:id="rId34"/>
    <p:sldId id="301" r:id="rId35"/>
    <p:sldId id="292" r:id="rId36"/>
    <p:sldId id="293" r:id="rId37"/>
    <p:sldId id="297" r:id="rId38"/>
    <p:sldId id="406" r:id="rId39"/>
    <p:sldId id="390" r:id="rId40"/>
    <p:sldId id="407" r:id="rId41"/>
    <p:sldId id="408" r:id="rId42"/>
    <p:sldId id="341" r:id="rId43"/>
    <p:sldId id="340" r:id="rId44"/>
    <p:sldId id="300" r:id="rId45"/>
  </p:sldIdLst>
  <p:sldSz cx="12192000" cy="6858000"/>
  <p:notesSz cx="6858000" cy="9144000"/>
  <p:embeddedFontLst>
    <p:embeddedFont>
      <p:font typeface="Consolas" panose="020B0609020204030204" pitchFamily="49" charset="0"/>
      <p:regular r:id="rId48"/>
      <p:bold r:id="rId49"/>
      <p:italic r:id="rId50"/>
      <p:boldItalic r:id="rId51"/>
    </p:embeddedFont>
    <p:embeddedFont>
      <p:font typeface="Figtree" pitchFamily="2" charset="0"/>
      <p:regular r:id="rId52"/>
      <p:bold r:id="rId53"/>
      <p:italic r:id="rId54"/>
      <p:boldItalic r:id="rId55"/>
    </p:embeddedFont>
    <p:embeddedFont>
      <p:font typeface="Figtree Light" pitchFamily="2" charset="0"/>
      <p:regular r:id="rId56"/>
      <p:italic r:id="rId57"/>
    </p:embeddedFont>
    <p:embeddedFont>
      <p:font typeface="Lucida Console" panose="020B0609040504020204" pitchFamily="49" charset="0"/>
      <p:regular r:id="rId58"/>
    </p:embeddedFont>
    <p:embeddedFont>
      <p:font typeface="Montserrat" panose="00000500000000000000" pitchFamily="2"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ection>
        <p14:section name="Master" id="{86F55D6F-F04C-C141-A3B2-B81D9F14C13E}">
          <p14:sldIdLst/>
        </p14:section>
        <p14:section name="Cover slides" id="{A8F06CE1-BECE-433A-A682-4C071F90D966}">
          <p14:sldIdLst>
            <p14:sldId id="299"/>
          </p14:sldIdLst>
        </p14:section>
        <p14:section name="Introduction" id="{D71C3838-11FC-3F44-90EC-9E7C8FE30A48}">
          <p14:sldIdLst>
            <p14:sldId id="337"/>
          </p14:sldIdLst>
        </p14:section>
        <p14:section name="Content Slides" id="{05C53EB9-C633-4D6D-B3BC-F573E1DB951E}">
          <p14:sldIdLst>
            <p14:sldId id="338"/>
            <p14:sldId id="285"/>
            <p14:sldId id="286"/>
            <p14:sldId id="287"/>
            <p14:sldId id="288"/>
            <p14:sldId id="291"/>
            <p14:sldId id="284"/>
            <p14:sldId id="410"/>
            <p14:sldId id="411"/>
            <p14:sldId id="412"/>
            <p14:sldId id="413"/>
            <p14:sldId id="301"/>
            <p14:sldId id="292"/>
            <p14:sldId id="293"/>
            <p14:sldId id="297"/>
            <p14:sldId id="406"/>
            <p14:sldId id="390"/>
            <p14:sldId id="407"/>
            <p14:sldId id="408"/>
            <p14:sldId id="341"/>
            <p14:sldId id="340"/>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C5B61"/>
    <a:srgbClr val="5F5F5F"/>
    <a:srgbClr val="333333"/>
    <a:srgbClr val="575757"/>
    <a:srgbClr val="000000"/>
    <a:srgbClr val="0D0D0D"/>
    <a:srgbClr val="161616"/>
    <a:srgbClr val="FEBDC0"/>
    <a:srgbClr val="FEDE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11" autoAdjust="0"/>
    <p:restoredTop sz="77425" autoAdjust="0"/>
  </p:normalViewPr>
  <p:slideViewPr>
    <p:cSldViewPr snapToGrid="0">
      <p:cViewPr varScale="1">
        <p:scale>
          <a:sx n="64" d="100"/>
          <a:sy n="64" d="100"/>
        </p:scale>
        <p:origin x="696" y="60"/>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Lst>
  </p:outlineViewPr>
  <p:notesTextViewPr>
    <p:cViewPr>
      <p:scale>
        <a:sx n="125" d="100"/>
        <a:sy n="125" d="100"/>
      </p:scale>
      <p:origin x="0" y="0"/>
    </p:cViewPr>
  </p:notesTextViewPr>
  <p:notesViewPr>
    <p:cSldViewPr snapToGrid="0">
      <p:cViewPr>
        <p:scale>
          <a:sx n="100" d="100"/>
          <a:sy n="100" d="100"/>
        </p:scale>
        <p:origin x="1723" y="-50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handoutMaster" Target="handoutMasters/handoutMaster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4.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microsoft.com/office/2016/11/relationships/changesInfo" Target="changesInfos/changesInfo1.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3.fntdata"/><Relationship Id="rId55" Type="http://schemas.openxmlformats.org/officeDocument/2006/relationships/font" Target="fonts/font8.fntdata"/></Relationships>
</file>

<file path=ppt/_rels/viewProps.xml.rels><?xml version="1.0" encoding="UTF-8" standalone="yes"?>
<Relationships xmlns="http://schemas.openxmlformats.org/package/2006/relationships"><Relationship Id="rId8" Type="http://schemas.openxmlformats.org/officeDocument/2006/relationships/slide" Target="slides/slide15.xml"/><Relationship Id="rId3" Type="http://schemas.openxmlformats.org/officeDocument/2006/relationships/slide" Target="slides/slide6.xml"/><Relationship Id="rId7" Type="http://schemas.openxmlformats.org/officeDocument/2006/relationships/slide" Target="slides/slide14.xml"/><Relationship Id="rId12" Type="http://schemas.openxmlformats.org/officeDocument/2006/relationships/slide" Target="slides/slide24.xml"/><Relationship Id="rId2" Type="http://schemas.openxmlformats.org/officeDocument/2006/relationships/slide" Target="slides/slide5.xml"/><Relationship Id="rId1" Type="http://schemas.openxmlformats.org/officeDocument/2006/relationships/slide" Target="slides/slide4.xml"/><Relationship Id="rId6" Type="http://schemas.openxmlformats.org/officeDocument/2006/relationships/slide" Target="slides/slide9.xml"/><Relationship Id="rId11" Type="http://schemas.openxmlformats.org/officeDocument/2006/relationships/slide" Target="slides/slide23.xml"/><Relationship Id="rId5" Type="http://schemas.openxmlformats.org/officeDocument/2006/relationships/slide" Target="slides/slide8.xml"/><Relationship Id="rId10" Type="http://schemas.openxmlformats.org/officeDocument/2006/relationships/slide" Target="slides/slide17.xml"/><Relationship Id="rId4" Type="http://schemas.openxmlformats.org/officeDocument/2006/relationships/slide" Target="slides/slide7.xml"/><Relationship Id="rId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wn, Lydia" userId="S::lbrown7@qa.com::3cfc118c-99c9-403c-9db7-ef201ba7c554" providerId="AD" clId="Web-{D40DF8CE-0B39-C45A-424C-2E09E3B3C77F}"/>
    <pc:docChg chg="modSld delMainMaster">
      <pc:chgData name="Brown, Lydia" userId="S::lbrown7@qa.com::3cfc118c-99c9-403c-9db7-ef201ba7c554" providerId="AD" clId="Web-{D40DF8CE-0B39-C45A-424C-2E09E3B3C77F}" dt="2025-04-01T14:32:55.971" v="4"/>
      <pc:docMkLst>
        <pc:docMk/>
      </pc:docMkLst>
      <pc:sldChg chg="addSp delSp modSp mod modClrScheme chgLayout">
        <pc:chgData name="Brown, Lydia" userId="S::lbrown7@qa.com::3cfc118c-99c9-403c-9db7-ef201ba7c554" providerId="AD" clId="Web-{D40DF8CE-0B39-C45A-424C-2E09E3B3C77F}" dt="2025-04-01T14:32:55.971" v="4"/>
        <pc:sldMkLst>
          <pc:docMk/>
          <pc:sldMk cId="3929531952" sldId="364"/>
        </pc:sldMkLst>
        <pc:spChg chg="mod ord">
          <ac:chgData name="Brown, Lydia" userId="S::lbrown7@qa.com::3cfc118c-99c9-403c-9db7-ef201ba7c554" providerId="AD" clId="Web-{D40DF8CE-0B39-C45A-424C-2E09E3B3C77F}" dt="2025-04-01T14:32:55.971" v="4"/>
          <ac:spMkLst>
            <pc:docMk/>
            <pc:sldMk cId="3929531952" sldId="364"/>
            <ac:spMk id="2" creationId="{78041969-0256-D2D1-6629-F95FA8F5F4A4}"/>
          </ac:spMkLst>
        </pc:spChg>
        <pc:spChg chg="del">
          <ac:chgData name="Brown, Lydia" userId="S::lbrown7@qa.com::3cfc118c-99c9-403c-9db7-ef201ba7c554" providerId="AD" clId="Web-{D40DF8CE-0B39-C45A-424C-2E09E3B3C77F}" dt="2025-04-01T14:24:21.483" v="0"/>
          <ac:spMkLst>
            <pc:docMk/>
            <pc:sldMk cId="3929531952" sldId="364"/>
            <ac:spMk id="3" creationId="{DBA699B8-89B7-7341-0449-E63DAA9DC8D3}"/>
          </ac:spMkLst>
        </pc:spChg>
        <pc:spChg chg="del">
          <ac:chgData name="Brown, Lydia" userId="S::lbrown7@qa.com::3cfc118c-99c9-403c-9db7-ef201ba7c554" providerId="AD" clId="Web-{D40DF8CE-0B39-C45A-424C-2E09E3B3C77F}" dt="2025-04-01T14:24:21.483" v="0"/>
          <ac:spMkLst>
            <pc:docMk/>
            <pc:sldMk cId="3929531952" sldId="364"/>
            <ac:spMk id="4" creationId="{2EA975ED-63E2-4BBB-FE6C-B2E3A348C2F7}"/>
          </ac:spMkLst>
        </pc:spChg>
        <pc:spChg chg="del">
          <ac:chgData name="Brown, Lydia" userId="S::lbrown7@qa.com::3cfc118c-99c9-403c-9db7-ef201ba7c554" providerId="AD" clId="Web-{D40DF8CE-0B39-C45A-424C-2E09E3B3C77F}" dt="2025-04-01T14:24:21.483" v="0"/>
          <ac:spMkLst>
            <pc:docMk/>
            <pc:sldMk cId="3929531952" sldId="364"/>
            <ac:spMk id="5" creationId="{A0405EE1-05C3-8DAA-6018-542DB9E1A97A}"/>
          </ac:spMkLst>
        </pc:spChg>
        <pc:spChg chg="del">
          <ac:chgData name="Brown, Lydia" userId="S::lbrown7@qa.com::3cfc118c-99c9-403c-9db7-ef201ba7c554" providerId="AD" clId="Web-{D40DF8CE-0B39-C45A-424C-2E09E3B3C77F}" dt="2025-04-01T14:24:21.483" v="0"/>
          <ac:spMkLst>
            <pc:docMk/>
            <pc:sldMk cId="3929531952" sldId="364"/>
            <ac:spMk id="6" creationId="{D723B417-DEA5-321E-7E69-4BF3862535C7}"/>
          </ac:spMkLst>
        </pc:spChg>
        <pc:spChg chg="add del mod ord">
          <ac:chgData name="Brown, Lydia" userId="S::lbrown7@qa.com::3cfc118c-99c9-403c-9db7-ef201ba7c554" providerId="AD" clId="Web-{D40DF8CE-0B39-C45A-424C-2E09E3B3C77F}" dt="2025-04-01T14:26:49.910" v="3"/>
          <ac:spMkLst>
            <pc:docMk/>
            <pc:sldMk cId="3929531952" sldId="364"/>
            <ac:spMk id="7" creationId="{70EB856C-B50E-F4D0-913B-9393FD0F679E}"/>
          </ac:spMkLst>
        </pc:spChg>
        <pc:spChg chg="add mod ord">
          <ac:chgData name="Brown, Lydia" userId="S::lbrown7@qa.com::3cfc118c-99c9-403c-9db7-ef201ba7c554" providerId="AD" clId="Web-{D40DF8CE-0B39-C45A-424C-2E09E3B3C77F}" dt="2025-04-01T14:32:55.971" v="4"/>
          <ac:spMkLst>
            <pc:docMk/>
            <pc:sldMk cId="3929531952" sldId="364"/>
            <ac:spMk id="8" creationId="{5FD97179-4BDC-6162-39C2-11BA7B534F32}"/>
          </ac:spMkLst>
        </pc:spChg>
      </pc:sldChg>
      <pc:sldMasterChg chg="del delSldLayout">
        <pc:chgData name="Brown, Lydia" userId="S::lbrown7@qa.com::3cfc118c-99c9-403c-9db7-ef201ba7c554" providerId="AD" clId="Web-{D40DF8CE-0B39-C45A-424C-2E09E3B3C77F}" dt="2025-04-01T14:24:22.827" v="1"/>
        <pc:sldMasterMkLst>
          <pc:docMk/>
          <pc:sldMasterMk cId="3391850710" sldId="2147483826"/>
        </pc:sldMasterMkLst>
        <pc:sldLayoutChg chg="del">
          <pc:chgData name="Brown, Lydia" userId="S::lbrown7@qa.com::3cfc118c-99c9-403c-9db7-ef201ba7c554" providerId="AD" clId="Web-{D40DF8CE-0B39-C45A-424C-2E09E3B3C77F}" dt="2025-04-01T14:24:22.827" v="1"/>
          <pc:sldLayoutMkLst>
            <pc:docMk/>
            <pc:sldMasterMk cId="3391850710" sldId="2147483826"/>
            <pc:sldLayoutMk cId="186167143" sldId="2147483827"/>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4273777609" sldId="2147483828"/>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928190420" sldId="2147483829"/>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778525727" sldId="214748383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09/10/2025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91401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3548306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all you want a package for is to logically group modules together, then the traditional package mechanism (</a:t>
            </a:r>
            <a:r>
              <a:rPr lang="en-GB" i="1" dirty="0"/>
              <a:t>Regular packages</a:t>
            </a:r>
            <a:r>
              <a:rPr lang="en-GB" dirty="0"/>
              <a:t>) is rather inflexible. The initialisation performed by </a:t>
            </a:r>
            <a:r>
              <a:rPr lang="en-GB" dirty="0">
                <a:latin typeface="Courier New" pitchFamily="49" charset="0"/>
                <a:cs typeface="Courier New" pitchFamily="49" charset="0"/>
              </a:rPr>
              <a:t>__init__.py</a:t>
            </a:r>
            <a:r>
              <a:rPr lang="en-GB" dirty="0"/>
              <a:t> can be very powerful, but it is not always appropriate.</a:t>
            </a:r>
          </a:p>
          <a:p>
            <a:r>
              <a:rPr lang="en-GB" i="1" dirty="0"/>
              <a:t>Namespace packages</a:t>
            </a:r>
            <a:r>
              <a:rPr lang="en-GB" dirty="0"/>
              <a:t> allow a subdirectory to be the namespace, but that same subdirectory name can occur in any number of other parent directories. It is the subdirectory name that is used for the Namespace. See PEP0420 for further details.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486859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automatically stores compiled python modules in a __</a:t>
            </a:r>
            <a:r>
              <a:rPr lang="en-GB" dirty="0" err="1"/>
              <a:t>pycache</a:t>
            </a:r>
            <a:r>
              <a:rPr lang="en-GB" dirty="0"/>
              <a:t>__ folder, which is found in the Package directory or Python install directory. When you are importing a module, including Python Standard Library modules, it is the pre-compiled modules with a suffix .</a:t>
            </a:r>
            <a:r>
              <a:rPr lang="en-GB" dirty="0" err="1"/>
              <a:t>pyc</a:t>
            </a:r>
            <a:r>
              <a:rPr lang="en-GB" dirty="0"/>
              <a:t> which are loaded, reducing the time to compile. If the .</a:t>
            </a:r>
            <a:r>
              <a:rPr lang="en-GB" dirty="0" err="1"/>
              <a:t>py</a:t>
            </a:r>
            <a:r>
              <a:rPr lang="en-GB" dirty="0"/>
              <a:t> module file has a newer timestamp, then it is re-compiled </a:t>
            </a:r>
          </a:p>
          <a:p>
            <a:endParaRPr lang="en-GB" dirty="0"/>
          </a:p>
          <a:p>
            <a:r>
              <a:rPr lang="en-GB" dirty="0"/>
              <a:t>The Python interpreter finds the modules – as a built-in, in the current or package directory, in a list of directories defined in the PYTHONPATH environment variable, or an installation-dependent list of directories configured during Python install.</a:t>
            </a:r>
          </a:p>
          <a:p>
            <a:endParaRPr lang="en-GB" dirty="0"/>
          </a:p>
          <a:p>
            <a:r>
              <a:rPr lang="en-GB" b="1" dirty="0"/>
              <a:t>On Linux</a:t>
            </a:r>
            <a:r>
              <a:rPr lang="en-GB" dirty="0"/>
              <a:t>: $ export PYTHONPATH="${PYTHONPATH}:${HOME}/python/lib:/</a:t>
            </a:r>
            <a:r>
              <a:rPr lang="en-GB" dirty="0" err="1"/>
              <a:t>projectX</a:t>
            </a:r>
            <a:r>
              <a:rPr lang="en-GB" dirty="0"/>
              <a:t>/lib"</a:t>
            </a:r>
          </a:p>
          <a:p>
            <a:r>
              <a:rPr lang="en-GB" b="1" dirty="0"/>
              <a:t>On Windows</a:t>
            </a:r>
            <a:r>
              <a:rPr lang="en-GB" dirty="0"/>
              <a:t>: [Right Click]Computer &gt; Properties &gt;Advanced System Settings &gt; Environment Variables &gt;System Variables &gt;New</a:t>
            </a:r>
          </a:p>
          <a:p>
            <a:r>
              <a:rPr lang="en-GB" b="1" dirty="0"/>
              <a:t>Within a program</a:t>
            </a:r>
            <a:r>
              <a:rPr lang="en-GB" dirty="0"/>
              <a:t>:</a:t>
            </a:r>
          </a:p>
          <a:p>
            <a:r>
              <a:rPr lang="en-GB" dirty="0"/>
              <a:t>&gt;&gt;&gt; import sys</a:t>
            </a:r>
          </a:p>
          <a:p>
            <a:r>
              <a:rPr lang="en-GB" dirty="0"/>
              <a:t>&gt;&gt;&gt; </a:t>
            </a:r>
            <a:r>
              <a:rPr lang="en-GB" dirty="0" err="1"/>
              <a:t>sys.path.append</a:t>
            </a:r>
            <a:r>
              <a:rPr lang="en-GB" dirty="0"/>
              <a:t>(</a:t>
            </a:r>
            <a:r>
              <a:rPr lang="en-GB" dirty="0" err="1"/>
              <a:t>r"C</a:t>
            </a:r>
            <a:r>
              <a:rPr lang="en-GB" dirty="0"/>
              <a:t>:\labs\projects\Proj_X")</a:t>
            </a:r>
          </a:p>
          <a:p>
            <a:r>
              <a:rPr lang="en-GB" dirty="0"/>
              <a:t>&gt;&gt;&gt; print(</a:t>
            </a:r>
            <a:r>
              <a:rPr lang="en-GB" dirty="0" err="1"/>
              <a:t>sys.path</a:t>
            </a:r>
            <a:r>
              <a:rPr lang="en-GB" dirty="0"/>
              <a:t>)</a:t>
            </a:r>
          </a:p>
          <a:p>
            <a:r>
              <a:rPr lang="en-GB" b="1" dirty="0"/>
              <a:t>Importing a package, and then a sub-package (from the current package):</a:t>
            </a:r>
          </a:p>
          <a:p>
            <a:r>
              <a:rPr lang="en-GB" dirty="0"/>
              <a:t>&gt;&gt;&gt; import </a:t>
            </a:r>
            <a:r>
              <a:rPr lang="en-GB" dirty="0" err="1"/>
              <a:t>my_package</a:t>
            </a:r>
            <a:endParaRPr lang="en-GB" dirty="0"/>
          </a:p>
          <a:p>
            <a:r>
              <a:rPr lang="en-GB" dirty="0"/>
              <a:t>&gt;&gt;&gt; from . import </a:t>
            </a:r>
            <a:r>
              <a:rPr lang="en-GB" dirty="0" err="1"/>
              <a:t>my_sub_package</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41038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8663" y="4679950"/>
            <a:ext cx="5400675" cy="4865688"/>
          </a:xfrm>
          <a:prstGeom prst="rect">
            <a:avLst/>
          </a:prstGeom>
        </p:spPr>
        <p:txBody>
          <a:bodyPr/>
          <a:lstStyle/>
          <a:p>
            <a:r>
              <a:rPr lang="en-GB" dirty="0"/>
              <a:t>A script is what we call a python file that is run from a command line. The 3 main methods of running python are from the command line, as a file in an IDE or as the functionality being imported and run in another file.</a:t>
            </a:r>
          </a:p>
          <a:p>
            <a:endParaRPr lang="en-GB" dirty="0"/>
          </a:p>
          <a:p>
            <a:r>
              <a:rPr lang="en-GB" dirty="0"/>
              <a:t>Have you noticed the </a:t>
            </a:r>
            <a:r>
              <a:rPr lang="en-GB" b="1" dirty="0"/>
              <a:t>__name__ == "__main__"</a:t>
            </a:r>
            <a:r>
              <a:rPr lang="en-GB" dirty="0"/>
              <a:t> test we have been using in conjunction with a main() function? It's called the namespace trick and allows your script to act as a module and your module to act as a script. In other words, it allows the user to execute the module directly as a script and also import the module into another script without executing the main() function!</a:t>
            </a:r>
          </a:p>
          <a:p>
            <a:endParaRPr lang="en-GB" dirty="0"/>
          </a:p>
          <a:p>
            <a:r>
              <a:rPr lang="en-GB" dirty="0"/>
              <a:t>It's also part of structuring our Python scripts correctly. Continue using it! Oh, and always end your script with an error code – 0 indicates zero errors and any other integer (1-255) indicates an error code! This exit code is passed back to the calling program and indicates success or failure of your script.</a:t>
            </a:r>
            <a:endParaRPr lang="en-US" dirty="0"/>
          </a:p>
        </p:txBody>
      </p:sp>
    </p:spTree>
    <p:extLst>
      <p:ext uri="{BB962C8B-B14F-4D97-AF65-F5344CB8AC3E}">
        <p14:creationId xmlns:p14="http://schemas.microsoft.com/office/powerpoint/2010/main" val="633577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8663" y="4679950"/>
            <a:ext cx="5400675" cy="4865688"/>
          </a:xfrm>
          <a:prstGeom prst="rect">
            <a:avLst/>
          </a:prstGeom>
        </p:spPr>
        <p:txBody>
          <a:bodyPr/>
          <a:lstStyle/>
          <a:p>
            <a:r>
              <a:rPr lang="en-GB" dirty="0"/>
              <a:t>It is not uncommon to develop a Python script and then realise that the majority of it would be useful as a module. Of course, that requires that we have written it by breaking down the functionality into callable functions, which good programmers will do naturally anyway. In a full program, there is always the need for a 'main', which might do nothing more than call functions in the correct order, but that would get run at import time if we tried to run our program as a module.</a:t>
            </a:r>
          </a:p>
          <a:p>
            <a:r>
              <a:rPr lang="en-GB" dirty="0"/>
              <a:t>We could just remove the 'main' code, but that would make life more difficult if we wanted to have the choice of running it as a module or a program. So, we can use trickery by testing the module name. We don't know what you will choose as your module name, but it won't/can't be </a:t>
            </a:r>
            <a:r>
              <a:rPr lang="en-GB" dirty="0">
                <a:latin typeface="Courier New" pitchFamily="49" charset="0"/>
                <a:cs typeface="Courier New" pitchFamily="49" charset="0"/>
              </a:rPr>
              <a:t>__main__</a:t>
            </a:r>
            <a:r>
              <a:rPr lang="en-GB" dirty="0"/>
              <a:t>. That is the name used for the main module when running a program. So, we can test the module attribute </a:t>
            </a:r>
            <a:r>
              <a:rPr lang="en-GB" dirty="0">
                <a:latin typeface="Courier New" pitchFamily="49" charset="0"/>
                <a:cs typeface="Courier New" pitchFamily="49" charset="0"/>
              </a:rPr>
              <a:t>__name__</a:t>
            </a:r>
            <a:r>
              <a:rPr lang="en-GB" dirty="0"/>
              <a:t> and choose which code to execute.</a:t>
            </a:r>
          </a:p>
          <a:p>
            <a:r>
              <a:rPr lang="en-GB" dirty="0"/>
              <a:t>It is common practice to use a function called </a:t>
            </a:r>
            <a:r>
              <a:rPr lang="en-GB" dirty="0">
                <a:latin typeface="Courier New" pitchFamily="49" charset="0"/>
                <a:cs typeface="Courier New" pitchFamily="49" charset="0"/>
              </a:rPr>
              <a:t>main</a:t>
            </a:r>
            <a:r>
              <a:rPr lang="en-GB" dirty="0"/>
              <a:t>, since that gives us the opportunity to have scoped variables (remember that in Python a conditional statement is not a unit of scope).</a:t>
            </a:r>
          </a:p>
          <a:p>
            <a:r>
              <a:rPr lang="en-GB" dirty="0"/>
              <a:t>Some advocate </a:t>
            </a:r>
            <a:r>
              <a:rPr lang="en-GB" i="1" dirty="0"/>
              <a:t>always</a:t>
            </a:r>
            <a:r>
              <a:rPr lang="en-GB" dirty="0"/>
              <a:t> writing Python code in this way, including stand-alone programs, for maximum flexibility.</a:t>
            </a:r>
          </a:p>
        </p:txBody>
      </p:sp>
    </p:spTree>
    <p:extLst>
      <p:ext uri="{BB962C8B-B14F-4D97-AF65-F5344CB8AC3E}">
        <p14:creationId xmlns:p14="http://schemas.microsoft.com/office/powerpoint/2010/main" val="2780875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Like functions, modules can contain </a:t>
            </a:r>
            <a:r>
              <a:rPr lang="en-GB" dirty="0" err="1"/>
              <a:t>docstrings</a:t>
            </a:r>
            <a:r>
              <a:rPr lang="en-GB" dirty="0"/>
              <a:t>, and these will be used as the documentation when </a:t>
            </a:r>
            <a:r>
              <a:rPr lang="en-GB" b="1" dirty="0">
                <a:latin typeface="Courier New" pitchFamily="49" charset="0"/>
              </a:rPr>
              <a:t>help()</a:t>
            </a:r>
            <a:r>
              <a:rPr lang="en-GB" dirty="0"/>
              <a:t> is called. The format of the </a:t>
            </a:r>
            <a:r>
              <a:rPr lang="en-GB" dirty="0" err="1"/>
              <a:t>docstring</a:t>
            </a:r>
            <a:r>
              <a:rPr lang="en-GB" dirty="0"/>
              <a:t> is the same as for functions, and must occur at the very start of the module, even before any imports. If not at the start of the module, it can be assigned to the variable </a:t>
            </a:r>
            <a:r>
              <a:rPr lang="en-GB" dirty="0">
                <a:latin typeface="Courier New" pitchFamily="49" charset="0"/>
              </a:rPr>
              <a:t>__doc__</a:t>
            </a:r>
            <a:r>
              <a:rPr lang="en-GB" dirty="0"/>
              <a:t>, for example:</a:t>
            </a:r>
          </a:p>
          <a:p>
            <a:pPr lvl="1"/>
            <a:r>
              <a:rPr lang="en-GB" dirty="0">
                <a:latin typeface="Courier New" pitchFamily="49" charset="0"/>
              </a:rPr>
              <a:t>__doc__ = """</a:t>
            </a:r>
          </a:p>
          <a:p>
            <a:pPr lvl="1"/>
            <a:r>
              <a:rPr lang="en-GB" dirty="0">
                <a:latin typeface="Courier New" pitchFamily="49" charset="0"/>
              </a:rPr>
              <a:t>       This is a sample module which</a:t>
            </a:r>
          </a:p>
          <a:p>
            <a:pPr lvl="1"/>
            <a:r>
              <a:rPr lang="en-GB" dirty="0">
                <a:latin typeface="Courier New" pitchFamily="49" charset="0"/>
              </a:rPr>
              <a:t>       does various date operations.</a:t>
            </a:r>
          </a:p>
          <a:p>
            <a:pPr lvl="1"/>
            <a:r>
              <a:rPr lang="en-GB" dirty="0">
                <a:latin typeface="Courier New" pitchFamily="49" charset="0"/>
              </a:rPr>
              <a:t>       """</a:t>
            </a:r>
          </a:p>
          <a:p>
            <a:r>
              <a:rPr lang="en-GB" dirty="0"/>
              <a:t>Documentation in forms other than help() can be generated, using the </a:t>
            </a:r>
            <a:r>
              <a:rPr lang="en-GB" b="1" dirty="0">
                <a:latin typeface="Courier New" pitchFamily="49" charset="0"/>
                <a:cs typeface="Courier New" pitchFamily="49" charset="0"/>
              </a:rPr>
              <a:t>lib/pydoc.py</a:t>
            </a:r>
            <a:r>
              <a:rPr lang="en-GB" dirty="0"/>
              <a:t> program (bundled with python). Documentation in HTML and UNIX man page format can be created, as well as searched using a small browser.</a:t>
            </a:r>
          </a:p>
          <a:p>
            <a:r>
              <a:rPr lang="en-GB" dirty="0"/>
              <a:t>This is very useful on its own, but </a:t>
            </a:r>
            <a:r>
              <a:rPr lang="en-GB" dirty="0" err="1"/>
              <a:t>docstrings</a:t>
            </a:r>
            <a:r>
              <a:rPr lang="en-GB" dirty="0"/>
              <a:t> have other hidden magic…</a:t>
            </a:r>
          </a:p>
        </p:txBody>
      </p:sp>
    </p:spTree>
    <p:extLst>
      <p:ext uri="{BB962C8B-B14F-4D97-AF65-F5344CB8AC3E}">
        <p14:creationId xmlns:p14="http://schemas.microsoft.com/office/powerpoint/2010/main" val="169974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profiler is useful to understand the way your code behaves. With simple scripts, it will not tell you much, it is really useful with large and complex applications and modules. The module </a:t>
            </a:r>
            <a:r>
              <a:rPr lang="en-GB" b="1" dirty="0" err="1">
                <a:latin typeface="Courier New" pitchFamily="49" charset="0"/>
                <a:cs typeface="Courier New" pitchFamily="49" charset="0"/>
              </a:rPr>
              <a:t>cProfile</a:t>
            </a:r>
            <a:r>
              <a:rPr lang="en-GB" dirty="0"/>
              <a:t> is bundled with the standard Python release.</a:t>
            </a:r>
          </a:p>
          <a:p>
            <a:r>
              <a:rPr lang="en-GB" dirty="0"/>
              <a:t>There is also a pure Python profiler called </a:t>
            </a:r>
            <a:r>
              <a:rPr lang="en-GB" dirty="0">
                <a:latin typeface="Courier New" pitchFamily="49" charset="0"/>
                <a:cs typeface="Courier New" pitchFamily="49" charset="0"/>
              </a:rPr>
              <a:t>profile</a:t>
            </a:r>
            <a:r>
              <a:rPr lang="en-GB" dirty="0"/>
              <a:t>, but it is slower than </a:t>
            </a:r>
            <a:r>
              <a:rPr lang="en-GB" b="1" dirty="0" err="1">
                <a:latin typeface="Courier New" pitchFamily="49" charset="0"/>
                <a:cs typeface="Courier New" pitchFamily="49" charset="0"/>
              </a:rPr>
              <a:t>cProfile</a:t>
            </a:r>
            <a:r>
              <a:rPr lang="en-GB" b="1" dirty="0"/>
              <a:t> </a:t>
            </a:r>
            <a:r>
              <a:rPr lang="en-GB" dirty="0"/>
              <a:t>and has the same functionality. In its simplest form, the output generated will tell you how many calls each of your functions and methods received, and how long was spent executing each function. The functions are identified by their line number and file name.</a:t>
            </a:r>
          </a:p>
          <a:p>
            <a:r>
              <a:rPr lang="en-GB" dirty="0"/>
              <a:t>The module, and the analysis of the data, can be used in several ways. By using </a:t>
            </a:r>
            <a:r>
              <a:rPr lang="en-GB" b="1" dirty="0" err="1">
                <a:latin typeface="Courier New" pitchFamily="49" charset="0"/>
                <a:cs typeface="Courier New" pitchFamily="49" charset="0"/>
              </a:rPr>
              <a:t>cProfile</a:t>
            </a:r>
            <a:r>
              <a:rPr lang="en-GB" dirty="0"/>
              <a:t> from a program it is possible to profile specific parts of the code - particularly useful when unit testing. The default output goes to </a:t>
            </a:r>
            <a:r>
              <a:rPr lang="en-GB" dirty="0" err="1"/>
              <a:t>stdout</a:t>
            </a:r>
            <a:r>
              <a:rPr lang="en-GB" dirty="0"/>
              <a:t>, but can be saved in a binary format for later analysis by </a:t>
            </a:r>
            <a:r>
              <a:rPr lang="en-GB" b="1" dirty="0" err="1">
                <a:latin typeface="Courier New" pitchFamily="49" charset="0"/>
                <a:cs typeface="Courier New" pitchFamily="49" charset="0"/>
              </a:rPr>
              <a:t>pstats</a:t>
            </a:r>
            <a:r>
              <a:rPr lang="en-GB" dirty="0"/>
              <a:t>.</a:t>
            </a:r>
          </a:p>
          <a:p>
            <a:r>
              <a:rPr lang="en-GB" dirty="0"/>
              <a:t>The </a:t>
            </a:r>
            <a:r>
              <a:rPr lang="en-GB" b="1" dirty="0" err="1">
                <a:latin typeface="Courier New" pitchFamily="49" charset="0"/>
                <a:cs typeface="Courier New" pitchFamily="49" charset="0"/>
              </a:rPr>
              <a:t>pstats</a:t>
            </a:r>
            <a:r>
              <a:rPr lang="en-GB" dirty="0"/>
              <a:t> module can also be run in a number of ways. It can be run as a shell, as in the example, or programmatically. The program interface is best suited for analysing multiple statistics files in a complex environment and is documented in the Python documentation.</a:t>
            </a:r>
          </a:p>
          <a:p>
            <a:r>
              <a:rPr lang="en-GB" dirty="0"/>
              <a:t>See also the </a:t>
            </a:r>
            <a:r>
              <a:rPr lang="en-GB" b="1" dirty="0">
                <a:latin typeface="Courier New" pitchFamily="49" charset="0"/>
                <a:cs typeface="Courier New" pitchFamily="49" charset="0"/>
              </a:rPr>
              <a:t>trace</a:t>
            </a:r>
            <a:r>
              <a:rPr lang="en-GB" dirty="0"/>
              <a:t> module in the Python standard library.</a:t>
            </a:r>
          </a:p>
        </p:txBody>
      </p:sp>
    </p:spTree>
    <p:extLst>
      <p:ext uri="{BB962C8B-B14F-4D97-AF65-F5344CB8AC3E}">
        <p14:creationId xmlns:p14="http://schemas.microsoft.com/office/powerpoint/2010/main" val="4243879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final review questions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already met modules that are bundled with Python, now we shall discuss writing our own</a:t>
            </a:r>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3259763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303662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33850"/>
          </a:xfrm>
        </p:spPr>
        <p:txBody>
          <a:bodyPr>
            <a:normAutofit fontScale="92500" lnSpcReduction="10000"/>
          </a:bodyPr>
          <a:lstStyle/>
          <a:p>
            <a:pPr marL="182563" indent="-182563"/>
            <a:r>
              <a:rPr lang="en-GB" dirty="0"/>
              <a:t>Correct answers:</a:t>
            </a:r>
          </a:p>
          <a:p>
            <a:pPr marL="182563" indent="-182563">
              <a:buAutoNum type="arabicPeriod"/>
            </a:pPr>
            <a:r>
              <a:rPr lang="en-GB" b="1" dirty="0"/>
              <a:t>Suppose a function called add() is defined in a module called arithmetic.py. Which of the following code snippets correctly shows how to import and use the add() function? </a:t>
            </a:r>
          </a:p>
          <a:p>
            <a:pPr marL="182563" indent="-182563">
              <a:buNone/>
            </a:pPr>
            <a:r>
              <a:rPr lang="en-GB" dirty="0"/>
              <a:t>        a and b</a:t>
            </a:r>
          </a:p>
          <a:p>
            <a:pPr marL="182563" lvl="1" indent="-182563">
              <a:spcBef>
                <a:spcPts val="0"/>
              </a:spcBef>
            </a:pPr>
            <a:r>
              <a:rPr lang="en-GB" sz="900" b="1" dirty="0">
                <a:latin typeface="Lucida Console" panose="020B0609040504020204" pitchFamily="49" charset="0"/>
              </a:rPr>
              <a:t>    </a:t>
            </a:r>
            <a:r>
              <a:rPr lang="en-GB" sz="900" dirty="0">
                <a:latin typeface="Lucida Console" panose="020B0609040504020204" pitchFamily="49" charset="0"/>
              </a:rPr>
              <a:t>import arithmetic</a:t>
            </a:r>
          </a:p>
          <a:p>
            <a:pPr marL="182563" lvl="1" indent="-182563">
              <a:spcBef>
                <a:spcPts val="0"/>
              </a:spcBef>
            </a:pPr>
            <a:r>
              <a:rPr lang="en-GB" sz="900" dirty="0">
                <a:latin typeface="Lucida Console" panose="020B0609040504020204" pitchFamily="49" charset="0"/>
              </a:rPr>
              <a:t>    result = </a:t>
            </a:r>
            <a:r>
              <a:rPr lang="en-GB" sz="900" dirty="0" err="1">
                <a:latin typeface="Lucida Console" panose="020B0609040504020204" pitchFamily="49" charset="0"/>
              </a:rPr>
              <a:t>arithmetic.add</a:t>
            </a:r>
            <a:r>
              <a:rPr lang="en-GB" sz="900" dirty="0">
                <a:latin typeface="Lucida Console" panose="020B0609040504020204" pitchFamily="49" charset="0"/>
              </a:rPr>
              <a:t>(2, 3)</a:t>
            </a:r>
          </a:p>
          <a:p>
            <a:pPr marL="182563" lvl="1" indent="-182563"/>
            <a:endParaRPr lang="en-GB" sz="900" dirty="0"/>
          </a:p>
          <a:p>
            <a:pPr marL="182563" lvl="1" indent="-182563">
              <a:spcBef>
                <a:spcPts val="0"/>
              </a:spcBef>
            </a:pPr>
            <a:r>
              <a:rPr lang="en-GB" sz="900" dirty="0">
                <a:latin typeface="Lucida Console" panose="020B0609040504020204" pitchFamily="49" charset="0"/>
              </a:rPr>
              <a:t>    from arithmetic import add</a:t>
            </a:r>
          </a:p>
          <a:p>
            <a:pPr marL="182563" lvl="1" indent="-182563">
              <a:spcBef>
                <a:spcPts val="0"/>
              </a:spcBef>
            </a:pPr>
            <a:r>
              <a:rPr lang="en-GB" sz="900" dirty="0">
                <a:latin typeface="Lucida Console" panose="020B0609040504020204" pitchFamily="49" charset="0"/>
              </a:rPr>
              <a:t>    result = add(2, 3)</a:t>
            </a:r>
          </a:p>
          <a:p>
            <a:pPr marL="182563" lvl="1" indent="-182563">
              <a:spcBef>
                <a:spcPts val="0"/>
              </a:spcBef>
            </a:pPr>
            <a:endParaRPr lang="en-GB" sz="1200" dirty="0">
              <a:latin typeface="Lucida Console" panose="020B0609040504020204" pitchFamily="49" charset="0"/>
            </a:endParaRPr>
          </a:p>
          <a:p>
            <a:pPr marL="182563" indent="-182563"/>
            <a:r>
              <a:rPr lang="en-GB" b="1" dirty="0"/>
              <a:t>2. What is the difference between a module and a package in Python?</a:t>
            </a:r>
          </a:p>
          <a:p>
            <a:pPr marL="182563" indent="-182563"/>
            <a:r>
              <a:rPr lang="en-GB" b="1" dirty="0"/>
              <a:t>    </a:t>
            </a:r>
            <a:r>
              <a:rPr lang="en-GB" b="0" dirty="0"/>
              <a:t>b. A module is a single .</a:t>
            </a:r>
            <a:r>
              <a:rPr lang="en-GB" b="0" dirty="0" err="1"/>
              <a:t>py</a:t>
            </a:r>
            <a:r>
              <a:rPr lang="en-GB" b="0" dirty="0"/>
              <a:t> file, while a package is a collection of modules inside a folder with an __init__.py file</a:t>
            </a:r>
          </a:p>
          <a:p>
            <a:pPr marL="182563" indent="-182563"/>
            <a:r>
              <a:rPr lang="en-GB" dirty="0"/>
              <a:t>        This is the classic distinction.</a:t>
            </a:r>
          </a:p>
          <a:p>
            <a:pPr marL="182563" indent="-182563"/>
            <a:r>
              <a:rPr lang="en-GB" dirty="0"/>
              <a:t>        __init__.py makes the folder behave like a package.</a:t>
            </a:r>
          </a:p>
          <a:p>
            <a:pPr marL="182563" indent="-182563"/>
            <a:endParaRPr lang="en-GB" b="1" dirty="0"/>
          </a:p>
          <a:p>
            <a:pPr marL="182563" indent="-182563"/>
            <a:r>
              <a:rPr lang="en-GB" b="1" dirty="0"/>
              <a:t>3. Where does Python look for modules when using import?</a:t>
            </a:r>
          </a:p>
          <a:p>
            <a:pPr marL="182563" indent="-182563"/>
            <a:r>
              <a:rPr lang="en-GB" dirty="0"/>
              <a:t>    b. In the PYTHONPATH, current directory, and standard library locations.</a:t>
            </a:r>
          </a:p>
          <a:p>
            <a:pPr marL="182563" indent="-182563"/>
            <a:r>
              <a:rPr lang="en-GB" dirty="0"/>
              <a:t>        Python searches these locations in order, which you can check with </a:t>
            </a:r>
            <a:r>
              <a:rPr lang="en-GB" dirty="0" err="1"/>
              <a:t>sys.path</a:t>
            </a:r>
            <a:r>
              <a:rPr lang="en-GB" dirty="0"/>
              <a:t>.</a:t>
            </a:r>
          </a:p>
          <a:p>
            <a:pPr marL="182563" indent="-182563"/>
            <a:endParaRPr lang="en-GB" dirty="0"/>
          </a:p>
          <a:p>
            <a:pPr marL="182563" indent="-182563"/>
            <a:r>
              <a:rPr lang="en-GB" b="1" dirty="0"/>
              <a:t>4. What is the purpose of the if __name__ == "__main__": statement in Python?</a:t>
            </a:r>
          </a:p>
          <a:p>
            <a:pPr marL="182563" indent="-182563"/>
            <a:r>
              <a:rPr lang="en-GB" dirty="0"/>
              <a:t>    c. It ensures that a block of code only runs when the file is executed directly, not when imported as a module</a:t>
            </a:r>
          </a:p>
          <a:p>
            <a:pPr marL="182563" indent="-182563"/>
            <a:r>
              <a:rPr lang="en-GB" dirty="0"/>
              <a:t>      Every Python file has a built-in variable called __</a:t>
            </a:r>
            <a:r>
              <a:rPr lang="en-GB" dirty="0" err="1"/>
              <a:t>name__.When</a:t>
            </a:r>
            <a:r>
              <a:rPr lang="en-GB" dirty="0"/>
              <a:t> a file is run directly (e.g., python script.py), Python sets __name__ = "__</a:t>
            </a:r>
            <a:r>
              <a:rPr lang="en-GB" dirty="0" err="1"/>
              <a:t>main__".When</a:t>
            </a:r>
            <a:r>
              <a:rPr lang="en-GB" dirty="0"/>
              <a:t> the file is imported as a module in another script, __name__ will instead be the module’s name (e.g., "script").</a:t>
            </a:r>
          </a:p>
          <a:p>
            <a:pPr lvl="1">
              <a:spcBef>
                <a:spcPts val="0"/>
              </a:spcBef>
            </a:pPr>
            <a:endParaRPr lang="en-GB" sz="1200" dirty="0">
              <a:latin typeface="Lucida Console" panose="020B0609040504020204" pitchFamily="49" charset="0"/>
            </a:endParaRP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51064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214822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b="1" dirty="0" err="1"/>
              <a:t>distutils</a:t>
            </a:r>
            <a:r>
              <a:rPr lang="en-GB" b="1" dirty="0"/>
              <a:t> </a:t>
            </a:r>
            <a:r>
              <a:rPr lang="en-GB" dirty="0"/>
              <a:t>module is designed to provide a uniform interface for users to create, distribute, and install modules and associated files. From the user's viewpoint, it is based around a script normally called </a:t>
            </a:r>
            <a:r>
              <a:rPr lang="en-GB" b="1" dirty="0"/>
              <a:t>setup.py</a:t>
            </a:r>
            <a:r>
              <a:rPr lang="en-GB" dirty="0"/>
              <a:t>, which is described on the next page. The distribution is usually in the form of a zip file or a </a:t>
            </a:r>
            <a:r>
              <a:rPr lang="en-GB" dirty="0" err="1"/>
              <a:t>gzip</a:t>
            </a:r>
            <a:r>
              <a:rPr lang="en-GB" dirty="0"/>
              <a:t> </a:t>
            </a:r>
            <a:r>
              <a:rPr lang="en-GB" dirty="0" err="1"/>
              <a:t>tarball</a:t>
            </a:r>
            <a:r>
              <a:rPr lang="en-GB" dirty="0"/>
              <a:t>, depending on the platform, created in a sub-directory called </a:t>
            </a:r>
            <a:r>
              <a:rPr lang="en-GB" b="1" dirty="0">
                <a:latin typeface="Courier New" pitchFamily="49" charset="0"/>
                <a:cs typeface="Courier New" pitchFamily="49" charset="0"/>
              </a:rPr>
              <a:t>dist</a:t>
            </a:r>
            <a:r>
              <a:rPr lang="en-GB" dirty="0"/>
              <a:t>.</a:t>
            </a:r>
          </a:p>
          <a:p>
            <a:r>
              <a:rPr lang="en-GB" dirty="0"/>
              <a:t>For pure python modules, the </a:t>
            </a:r>
            <a:r>
              <a:rPr lang="en-GB" b="1" dirty="0" err="1">
                <a:latin typeface="Courier New" pitchFamily="49" charset="0"/>
                <a:cs typeface="Courier New" pitchFamily="49" charset="0"/>
              </a:rPr>
              <a:t>sdist</a:t>
            </a:r>
            <a:r>
              <a:rPr lang="en-GB" dirty="0"/>
              <a:t> argument for setup.py should be sufficient, </a:t>
            </a:r>
            <a:r>
              <a:rPr lang="en-GB" b="1" dirty="0" err="1">
                <a:latin typeface="Courier New" pitchFamily="49" charset="0"/>
                <a:cs typeface="Courier New" pitchFamily="49" charset="0"/>
              </a:rPr>
              <a:t>sdist</a:t>
            </a:r>
            <a:r>
              <a:rPr lang="en-GB" dirty="0"/>
              <a:t> means source distribution. If the distribution includes binary files, such as executables or other platform specific files, then it should be </a:t>
            </a:r>
            <a:r>
              <a:rPr lang="en-GB" b="1" dirty="0" err="1">
                <a:latin typeface="Courier New" pitchFamily="49" charset="0"/>
                <a:cs typeface="Courier New" pitchFamily="49" charset="0"/>
              </a:rPr>
              <a:t>bdist</a:t>
            </a:r>
            <a:r>
              <a:rPr lang="en-GB" dirty="0"/>
              <a:t>. A binary distribution will include the .</a:t>
            </a:r>
            <a:r>
              <a:rPr lang="en-GB" dirty="0" err="1"/>
              <a:t>pyc</a:t>
            </a:r>
            <a:r>
              <a:rPr lang="en-GB" dirty="0"/>
              <a:t> files for the modules.  </a:t>
            </a:r>
          </a:p>
          <a:p>
            <a:r>
              <a:rPr lang="en-GB" dirty="0"/>
              <a:t>The argument </a:t>
            </a:r>
            <a:r>
              <a:rPr lang="en-GB" b="1" dirty="0" err="1">
                <a:latin typeface="Courier New" pitchFamily="49" charset="0"/>
                <a:cs typeface="Courier New" pitchFamily="49" charset="0"/>
              </a:rPr>
              <a:t>bdist_wininst</a:t>
            </a:r>
            <a:r>
              <a:rPr lang="en-GB" dirty="0"/>
              <a:t> will produce an .exe file which the user has to just double-click on to invoke the Windows installer. This also registers the module, so it can be uninstalled using the control panel. Beware that the generated .exe file can be architecture specific, so that a 64-bit .exe file will not run on a 32-bit Windows installation.</a:t>
            </a:r>
          </a:p>
        </p:txBody>
      </p:sp>
    </p:spTree>
    <p:extLst>
      <p:ext uri="{BB962C8B-B14F-4D97-AF65-F5344CB8AC3E}">
        <p14:creationId xmlns:p14="http://schemas.microsoft.com/office/powerpoint/2010/main" val="3982546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When generating a distribution, the first thing to do is to organise your files in the standard way. If you don't like the standard layout, then you can specify a different one in </a:t>
            </a:r>
            <a:r>
              <a:rPr lang="en-GB" b="1" dirty="0">
                <a:latin typeface="Courier New" pitchFamily="49" charset="0"/>
                <a:cs typeface="Courier New" pitchFamily="49" charset="0"/>
              </a:rPr>
              <a:t>setup.py</a:t>
            </a:r>
            <a:r>
              <a:rPr lang="en-GB" dirty="0"/>
              <a:t>, but that is not worth the effort unless you have a very good reason. The top-level directory does not have to be the name of the distribution, but it would be confusing if it was not.</a:t>
            </a:r>
          </a:p>
          <a:p>
            <a:r>
              <a:rPr lang="en-GB" dirty="0"/>
              <a:t>The next step is to write </a:t>
            </a:r>
            <a:r>
              <a:rPr lang="en-GB" b="1" dirty="0">
                <a:latin typeface="Courier New" pitchFamily="49" charset="0"/>
                <a:cs typeface="Courier New" pitchFamily="49" charset="0"/>
              </a:rPr>
              <a:t>setup.py</a:t>
            </a:r>
            <a:r>
              <a:rPr lang="en-GB" dirty="0"/>
              <a:t>. The example shown does not include all possible combinations, but covers many that are optional. The absolute minimum </a:t>
            </a:r>
            <a:r>
              <a:rPr lang="en-GB" b="1" dirty="0">
                <a:latin typeface="Courier New" pitchFamily="49" charset="0"/>
                <a:cs typeface="Courier New" pitchFamily="49" charset="0"/>
              </a:rPr>
              <a:t>setup.py</a:t>
            </a:r>
            <a:r>
              <a:rPr lang="en-GB" dirty="0"/>
              <a:t> for a single module is:</a:t>
            </a:r>
          </a:p>
          <a:p>
            <a:endParaRPr lang="en-GB" sz="800" dirty="0"/>
          </a:p>
          <a:p>
            <a:pPr lvl="1">
              <a:spcBef>
                <a:spcPct val="0"/>
              </a:spcBef>
            </a:pPr>
            <a:r>
              <a:rPr lang="en-GB" dirty="0">
                <a:latin typeface="Courier New" pitchFamily="49" charset="0"/>
                <a:cs typeface="Courier New" pitchFamily="49" charset="0"/>
              </a:rPr>
              <a:t>from </a:t>
            </a:r>
            <a:r>
              <a:rPr lang="en-GB" dirty="0" err="1">
                <a:latin typeface="Courier New" pitchFamily="49" charset="0"/>
                <a:cs typeface="Courier New" pitchFamily="49" charset="0"/>
              </a:rPr>
              <a:t>distutils.core</a:t>
            </a:r>
            <a:r>
              <a:rPr lang="en-GB" dirty="0">
                <a:latin typeface="Courier New" pitchFamily="49" charset="0"/>
                <a:cs typeface="Courier New" pitchFamily="49" charset="0"/>
              </a:rPr>
              <a:t> import setup</a:t>
            </a:r>
          </a:p>
          <a:p>
            <a:pPr lvl="1">
              <a:spcBef>
                <a:spcPct val="0"/>
              </a:spcBef>
            </a:pPr>
            <a:endParaRPr lang="en-GB" sz="800" dirty="0">
              <a:latin typeface="Courier New" pitchFamily="49" charset="0"/>
              <a:cs typeface="Courier New" pitchFamily="49" charset="0"/>
            </a:endParaRPr>
          </a:p>
          <a:p>
            <a:pPr lvl="1">
              <a:spcBef>
                <a:spcPct val="0"/>
              </a:spcBef>
            </a:pPr>
            <a:r>
              <a:rPr lang="en-GB" dirty="0">
                <a:latin typeface="Courier New" pitchFamily="49" charset="0"/>
                <a:cs typeface="Courier New" pitchFamily="49" charset="0"/>
              </a:rPr>
              <a:t>setup(</a:t>
            </a:r>
          </a:p>
          <a:p>
            <a:pPr lvl="1">
              <a:spcBef>
                <a:spcPct val="0"/>
              </a:spcBef>
            </a:pPr>
            <a:r>
              <a:rPr lang="en-GB" dirty="0">
                <a:latin typeface="Courier New" pitchFamily="49" charset="0"/>
                <a:cs typeface="Courier New" pitchFamily="49" charset="0"/>
              </a:rPr>
              <a:t>    name = "</a:t>
            </a:r>
            <a:r>
              <a:rPr lang="en-GB" i="1" dirty="0" err="1">
                <a:cs typeface="Courier New" pitchFamily="49" charset="0"/>
              </a:rPr>
              <a:t>modulename</a:t>
            </a:r>
            <a:r>
              <a:rPr lang="en-GB" dirty="0">
                <a:latin typeface="Courier New" pitchFamily="49" charset="0"/>
                <a:cs typeface="Courier New" pitchFamily="49" charset="0"/>
              </a:rPr>
              <a:t>",</a:t>
            </a:r>
          </a:p>
          <a:p>
            <a:pPr lvl="1">
              <a:spcBef>
                <a:spcPct val="0"/>
              </a:spcBef>
            </a:pPr>
            <a:r>
              <a:rPr lang="en-GB" dirty="0">
                <a:latin typeface="Courier New" pitchFamily="49" charset="0"/>
                <a:cs typeface="Courier New" pitchFamily="49" charset="0"/>
              </a:rPr>
              <a:t>    </a:t>
            </a:r>
            <a:r>
              <a:rPr lang="en-GB" dirty="0" err="1">
                <a:latin typeface="Courier New" pitchFamily="49" charset="0"/>
                <a:cs typeface="Courier New" pitchFamily="49" charset="0"/>
              </a:rPr>
              <a:t>py_modules</a:t>
            </a:r>
            <a:r>
              <a:rPr lang="en-GB" dirty="0">
                <a:latin typeface="Courier New" pitchFamily="49" charset="0"/>
                <a:cs typeface="Courier New" pitchFamily="49" charset="0"/>
              </a:rPr>
              <a:t> = ['</a:t>
            </a:r>
            <a:r>
              <a:rPr lang="en-GB" i="1" dirty="0" err="1">
                <a:cs typeface="Courier New" pitchFamily="49" charset="0"/>
              </a:rPr>
              <a:t>modulename</a:t>
            </a:r>
            <a:r>
              <a:rPr lang="en-GB" dirty="0">
                <a:latin typeface="Courier New" pitchFamily="49" charset="0"/>
                <a:cs typeface="Courier New" pitchFamily="49" charset="0"/>
              </a:rPr>
              <a:t>'],</a:t>
            </a:r>
          </a:p>
          <a:p>
            <a:pPr lvl="1">
              <a:spcBef>
                <a:spcPct val="0"/>
              </a:spcBef>
            </a:pPr>
            <a:r>
              <a:rPr lang="en-GB" dirty="0">
                <a:latin typeface="Courier New" pitchFamily="49" charset="0"/>
                <a:cs typeface="Courier New" pitchFamily="49" charset="0"/>
              </a:rPr>
              <a:t>    )</a:t>
            </a:r>
          </a:p>
          <a:p>
            <a:r>
              <a:rPr lang="en-GB" dirty="0"/>
              <a:t>The default version number is 0.0.0, so it is probably best to set a version number as well.</a:t>
            </a:r>
          </a:p>
          <a:p>
            <a:endParaRPr lang="en-GB" dirty="0"/>
          </a:p>
        </p:txBody>
      </p:sp>
    </p:spTree>
    <p:extLst>
      <p:ext uri="{BB962C8B-B14F-4D97-AF65-F5344CB8AC3E}">
        <p14:creationId xmlns:p14="http://schemas.microsoft.com/office/powerpoint/2010/main" val="338663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mn-ea"/>
                <a:cs typeface="+mn-cs"/>
              </a:rPr>
              <a:t>The modules we have seen so far have been bundled with Python, and we have used them as just another part of the language. The built-ins are not physically separate modules, although we have a logical view of them as being just like any other. Those aside, all modules are represented by separate files, which are logically independent from the main 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mn-ea"/>
                <a:cs typeface="+mn-cs"/>
              </a:rPr>
              <a:t>Rather than compile a module each time it is loaded, Python compiles once and dumps the byte-code into another file. From Python 3.2, these files are held in a sub-directory called </a:t>
            </a:r>
            <a:r>
              <a:rPr kumimoji="0" lang="en-GB" sz="1200" b="0" i="0" u="none" strike="noStrike" kern="1200" cap="none" spc="0" normalizeH="0" baseline="0" noProof="0" dirty="0">
                <a:ln>
                  <a:noFill/>
                </a:ln>
                <a:solidFill>
                  <a:prstClr val="black"/>
                </a:solidFill>
                <a:effectLst/>
                <a:uLnTx/>
                <a:uFillTx/>
                <a:ea typeface="+mn-ea"/>
                <a:cs typeface="Courier New" pitchFamily="49" charset="0"/>
              </a:rPr>
              <a:t>__</a:t>
            </a:r>
            <a:r>
              <a:rPr kumimoji="0" lang="en-GB" sz="1200" b="0" i="0" u="none" strike="noStrike" kern="1200" cap="none" spc="0" normalizeH="0" baseline="0" noProof="0" dirty="0" err="1">
                <a:ln>
                  <a:noFill/>
                </a:ln>
                <a:solidFill>
                  <a:prstClr val="black"/>
                </a:solidFill>
                <a:effectLst/>
                <a:uLnTx/>
                <a:uFillTx/>
                <a:ea typeface="+mn-ea"/>
                <a:cs typeface="Courier New" pitchFamily="49" charset="0"/>
              </a:rPr>
              <a:t>pycache</a:t>
            </a:r>
            <a:r>
              <a:rPr kumimoji="0" lang="en-GB" sz="1200" b="0" i="0" u="none" strike="noStrike" kern="1200" cap="none" spc="0" normalizeH="0" baseline="0" noProof="0" dirty="0">
                <a:ln>
                  <a:noFill/>
                </a:ln>
                <a:solidFill>
                  <a:prstClr val="black"/>
                </a:solidFill>
                <a:effectLst/>
                <a:uLnTx/>
                <a:uFillTx/>
                <a:ea typeface="+mn-ea"/>
                <a:cs typeface="Courier New" pitchFamily="49" charset="0"/>
              </a:rPr>
              <a:t>__</a:t>
            </a:r>
            <a:r>
              <a:rPr kumimoji="0" lang="en-GB" sz="1200" b="0" i="0" u="none" strike="noStrike" kern="1200" cap="none" spc="0" normalizeH="0" baseline="0" noProof="0" dirty="0">
                <a:ln>
                  <a:noFill/>
                </a:ln>
                <a:solidFill>
                  <a:prstClr val="black"/>
                </a:solidFill>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mn-ea"/>
                <a:cs typeface="+mn-cs"/>
              </a:rPr>
              <a:t>Byte-code  files (.</a:t>
            </a:r>
            <a:r>
              <a:rPr kumimoji="0" lang="en-GB" sz="1200" b="0" i="0" u="none" strike="noStrike" kern="1200" cap="none" spc="0" normalizeH="0" baseline="0" noProof="0" dirty="0" err="1">
                <a:ln>
                  <a:noFill/>
                </a:ln>
                <a:solidFill>
                  <a:prstClr val="black"/>
                </a:solidFill>
                <a:effectLst/>
                <a:uLnTx/>
                <a:uFillTx/>
                <a:ea typeface="+mn-ea"/>
                <a:cs typeface="+mn-cs"/>
              </a:rPr>
              <a:t>pyc</a:t>
            </a:r>
            <a:r>
              <a:rPr kumimoji="0" lang="en-GB" sz="1200" b="0" i="0" u="none" strike="noStrike" kern="1200" cap="none" spc="0" normalizeH="0" baseline="0" noProof="0" dirty="0">
                <a:ln>
                  <a:noFill/>
                </a:ln>
                <a:solidFill>
                  <a:prstClr val="black"/>
                </a:solidFill>
                <a:effectLst/>
                <a:uLnTx/>
                <a:uFillTx/>
                <a:ea typeface="+mn-ea"/>
                <a:cs typeface="+mn-cs"/>
              </a:rPr>
              <a:t>) are not necessarily portable, either across platforms or between releases. The files themselves contain a "magic number" which indicates the Python release they were built for, and incompatible byte-code files will be recreated. It is therefore important that a bundled package includes the source code (.</a:t>
            </a:r>
            <a:r>
              <a:rPr kumimoji="0" lang="en-GB" sz="1200" b="0" i="0" u="none" strike="noStrike" kern="1200" cap="none" spc="0" normalizeH="0" baseline="0" noProof="0" dirty="0" err="1">
                <a:ln>
                  <a:noFill/>
                </a:ln>
                <a:solidFill>
                  <a:prstClr val="black"/>
                </a:solidFill>
                <a:effectLst/>
                <a:uLnTx/>
                <a:uFillTx/>
                <a:ea typeface="+mn-ea"/>
                <a:cs typeface="+mn-cs"/>
              </a:rPr>
              <a:t>py</a:t>
            </a:r>
            <a:r>
              <a:rPr kumimoji="0" lang="en-GB" sz="1200" b="0" i="0" u="none" strike="noStrike" kern="1200" cap="none" spc="0" normalizeH="0" baseline="0" noProof="0" dirty="0">
                <a:ln>
                  <a:noFill/>
                </a:ln>
                <a:solidFill>
                  <a:prstClr val="black"/>
                </a:solidFill>
                <a:effectLst/>
                <a:uLnTx/>
                <a:uFillTx/>
                <a:ea typeface="+mn-ea"/>
                <a:cs typeface="+mn-cs"/>
              </a:rPr>
              <a:t> files) as well as the byte-code files if required.  This has led to issues where multiple versions of Python are regularly used, in that Python would be continually recompiling. From Python 3.2, the version of Python is also included in the filename in </a:t>
            </a:r>
            <a:r>
              <a:rPr kumimoji="0" lang="en-GB" sz="1200" b="0" i="0" u="none" strike="noStrike" kern="1200" cap="none" spc="0" normalizeH="0" baseline="0" noProof="0" dirty="0">
                <a:ln>
                  <a:noFill/>
                </a:ln>
                <a:solidFill>
                  <a:prstClr val="black"/>
                </a:solidFill>
                <a:effectLst/>
                <a:uLnTx/>
                <a:uFillTx/>
                <a:ea typeface="+mn-ea"/>
                <a:cs typeface="Courier New" pitchFamily="49" charset="0"/>
              </a:rPr>
              <a:t>__</a:t>
            </a:r>
            <a:r>
              <a:rPr kumimoji="0" lang="en-GB" sz="1200" b="0" i="0" u="none" strike="noStrike" kern="1200" cap="none" spc="0" normalizeH="0" baseline="0" noProof="0" dirty="0" err="1">
                <a:ln>
                  <a:noFill/>
                </a:ln>
                <a:solidFill>
                  <a:prstClr val="black"/>
                </a:solidFill>
                <a:effectLst/>
                <a:uLnTx/>
                <a:uFillTx/>
                <a:ea typeface="+mn-ea"/>
                <a:cs typeface="Courier New" pitchFamily="49" charset="0"/>
              </a:rPr>
              <a:t>pycache</a:t>
            </a:r>
            <a:r>
              <a:rPr kumimoji="0" lang="en-GB" sz="1200" b="0" i="0" u="none" strike="noStrike" kern="1200" cap="none" spc="0" normalizeH="0" baseline="0" noProof="0" dirty="0">
                <a:ln>
                  <a:noFill/>
                </a:ln>
                <a:solidFill>
                  <a:prstClr val="black"/>
                </a:solidFill>
                <a:effectLst/>
                <a:uLnTx/>
                <a:uFillTx/>
                <a:ea typeface="+mn-ea"/>
                <a:cs typeface="Courier New" pitchFamily="49" charset="0"/>
              </a:rPr>
              <a:t>__</a:t>
            </a:r>
            <a:r>
              <a:rPr kumimoji="0" lang="en-GB" sz="1200" b="0" i="0" u="none" strike="noStrike" kern="1200" cap="none" spc="0" normalizeH="0" baseline="0" noProof="0" dirty="0">
                <a:ln>
                  <a:noFill/>
                </a:ln>
                <a:solidFill>
                  <a:prstClr val="black"/>
                </a:solidFill>
                <a:effectLst/>
                <a:uLnTx/>
                <a:uFillTx/>
                <a:ea typeface="+mn-ea"/>
                <a:cs typeface="+mn-cs"/>
              </a:rPr>
              <a:t>, for example:  </a:t>
            </a:r>
            <a:r>
              <a:rPr kumimoji="0" lang="en-GB" sz="1200" b="0" i="0" u="none" strike="noStrike" kern="1200" cap="none" spc="0" normalizeH="0" baseline="0" noProof="0" dirty="0">
                <a:ln>
                  <a:noFill/>
                </a:ln>
                <a:solidFill>
                  <a:prstClr val="black"/>
                </a:solidFill>
                <a:effectLst/>
                <a:uLnTx/>
                <a:uFillTx/>
                <a:ea typeface="+mn-ea"/>
                <a:cs typeface="Courier New" pitchFamily="49" charset="0"/>
              </a:rPr>
              <a:t>abc.cpython-32.pyc</a:t>
            </a:r>
            <a:r>
              <a:rPr kumimoji="0" lang="en-GB" sz="1200" b="0" i="0" u="none" strike="noStrike" kern="1200" cap="none" spc="0" normalizeH="0" baseline="0" noProof="0" dirty="0">
                <a:ln>
                  <a:noFill/>
                </a:ln>
                <a:solidFill>
                  <a:prstClr val="black"/>
                </a:solidFill>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ea typeface="+mn-ea"/>
                <a:cs typeface="+mn-cs"/>
              </a:rPr>
              <a:t>Modules written as C extensions are generally created as a DLL (on Windows) or shared object (Linux/UNIX .so files). These have the file extension .</a:t>
            </a:r>
            <a:r>
              <a:rPr kumimoji="0" lang="en-GB" sz="1200" b="0" i="0" u="none" strike="noStrike" kern="1200" cap="none" spc="0" normalizeH="0" baseline="0" noProof="0" dirty="0" err="1">
                <a:ln>
                  <a:noFill/>
                </a:ln>
                <a:solidFill>
                  <a:prstClr val="black"/>
                </a:solidFill>
                <a:effectLst/>
                <a:uLnTx/>
                <a:uFillTx/>
                <a:ea typeface="+mn-ea"/>
                <a:cs typeface="+mn-cs"/>
              </a:rPr>
              <a:t>pyd</a:t>
            </a:r>
            <a:r>
              <a:rPr kumimoji="0" lang="en-GB" sz="1200" b="0" i="0" u="none" strike="noStrike" kern="1200" cap="none" spc="0" normalizeH="0" baseline="0" noProof="0" dirty="0">
                <a:ln>
                  <a:noFill/>
                </a:ln>
                <a:solidFill>
                  <a:prstClr val="black"/>
                </a:solidFill>
                <a:effectLst/>
                <a:uLnTx/>
                <a:uFillTx/>
                <a:ea typeface="+mn-ea"/>
                <a:cs typeface="+mn-cs"/>
              </a:rPr>
              <a:t> but are otherwise identical to a native binary. </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91335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Rot="1" noChangeAspect="1" noChangeArrowheads="1" noTextEdit="1"/>
          </p:cNvSpPr>
          <p:nvPr>
            <p:ph type="sldImg"/>
          </p:nvPr>
        </p:nvSpPr>
        <p:spPr>
          <a:ln/>
        </p:spPr>
      </p:sp>
      <p:sp>
        <p:nvSpPr>
          <p:cNvPr id="25606"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Python module is somewhat like a separate source file or DLL in C or C++.</a:t>
            </a:r>
          </a:p>
          <a:p>
            <a:r>
              <a:rPr lang="en-GB" dirty="0"/>
              <a:t>However, it is more than that:</a:t>
            </a:r>
          </a:p>
          <a:p>
            <a:pPr lvl="1"/>
            <a:r>
              <a:rPr lang="en-GB" dirty="0"/>
              <a:t> Variables can be local to the module</a:t>
            </a:r>
          </a:p>
          <a:p>
            <a:pPr lvl="1"/>
            <a:r>
              <a:rPr lang="en-GB" dirty="0"/>
              <a:t> Packages have an independent namespace</a:t>
            </a:r>
          </a:p>
          <a:p>
            <a:pPr lvl="1"/>
            <a:r>
              <a:rPr lang="en-GB" dirty="0"/>
              <a:t> For </a:t>
            </a:r>
            <a:r>
              <a:rPr lang="en-GB" dirty="0" err="1"/>
              <a:t>OO</a:t>
            </a:r>
            <a:r>
              <a:rPr lang="en-GB" dirty="0"/>
              <a:t>-programming, each module can implement a single class </a:t>
            </a:r>
          </a:p>
          <a:p>
            <a:r>
              <a:rPr lang="en-GB" dirty="0"/>
              <a:t>The term</a:t>
            </a:r>
            <a:r>
              <a:rPr lang="en-GB" i="1" dirty="0"/>
              <a:t> package </a:t>
            </a:r>
            <a:r>
              <a:rPr lang="en-GB" dirty="0"/>
              <a:t>is used to indicate a collection of modules, on a local disk or stored on the network. Specifically in Python, it is the directory that the modules reside in.</a:t>
            </a:r>
          </a:p>
          <a:p>
            <a:r>
              <a:rPr lang="en-GB" dirty="0"/>
              <a:t>The reasons for splitting-up an application into modules are all based on good structured programming techniques, however, the overriding reason is code reuse - why reinvent when someone else has already written the code.</a:t>
            </a:r>
          </a:p>
          <a:p>
            <a:endParaRPr lang="en-GB" dirty="0"/>
          </a:p>
        </p:txBody>
      </p:sp>
    </p:spTree>
    <p:extLst>
      <p:ext uri="{BB962C8B-B14F-4D97-AF65-F5344CB8AC3E}">
        <p14:creationId xmlns:p14="http://schemas.microsoft.com/office/powerpoint/2010/main" val="2317184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directories searched for Python modules will vary depending on the platform and installation but always includes the current directory. Windows also has C:\Python3</a:t>
            </a:r>
            <a:r>
              <a:rPr lang="en-GB" i="1" dirty="0"/>
              <a:t>n</a:t>
            </a:r>
            <a:r>
              <a:rPr lang="en-GB" dirty="0"/>
              <a:t>\Lib\site-packages. To find the path used just print </a:t>
            </a:r>
            <a:r>
              <a:rPr lang="en-GB" b="1" dirty="0" err="1">
                <a:latin typeface="Courier New" pitchFamily="49" charset="0"/>
              </a:rPr>
              <a:t>sys.path</a:t>
            </a:r>
            <a:r>
              <a:rPr lang="en-GB" dirty="0"/>
              <a:t>.  </a:t>
            </a:r>
          </a:p>
          <a:p>
            <a:r>
              <a:rPr lang="en-GB" dirty="0"/>
              <a:t>To add a directory to the path, either use </a:t>
            </a:r>
            <a:r>
              <a:rPr lang="en-GB" b="1" dirty="0" err="1">
                <a:latin typeface="Courier New" pitchFamily="49" charset="0"/>
              </a:rPr>
              <a:t>sys.path.append</a:t>
            </a:r>
            <a:r>
              <a:rPr lang="en-GB" dirty="0"/>
              <a:t>, or the environment variable </a:t>
            </a:r>
            <a:r>
              <a:rPr lang="en-GB" b="1" dirty="0">
                <a:latin typeface="Courier New" pitchFamily="49" charset="0"/>
              </a:rPr>
              <a:t>PYTHONPATH</a:t>
            </a:r>
            <a:r>
              <a:rPr lang="en-GB" dirty="0"/>
              <a:t>.  </a:t>
            </a:r>
          </a:p>
          <a:p>
            <a:r>
              <a:rPr lang="en-GB" dirty="0"/>
              <a:t>Note that either directory separator (/ or \\) may be used on Windows.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315114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Rot="1" noChangeAspect="1" noChangeArrowheads="1" noTextEdit="1"/>
          </p:cNvSpPr>
          <p:nvPr>
            <p:ph type="sldImg"/>
          </p:nvPr>
        </p:nvSpPr>
        <p:spPr>
          <a:ln/>
        </p:spPr>
      </p:sp>
      <p:sp>
        <p:nvSpPr>
          <p:cNvPr id="27654"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We have seen the basics of importing modules already - after all, you can't do much in a Python program without using </a:t>
            </a:r>
            <a:r>
              <a:rPr lang="en-GB" b="1" dirty="0">
                <a:latin typeface="Courier New" pitchFamily="49" charset="0"/>
              </a:rPr>
              <a:t>import</a:t>
            </a:r>
            <a:r>
              <a:rPr lang="en-GB" dirty="0"/>
              <a:t>. Here are a few more details.</a:t>
            </a:r>
          </a:p>
          <a:p>
            <a:r>
              <a:rPr lang="en-GB" dirty="0"/>
              <a:t>Notice that the case of the module name must match that of the file name.  By default, this also applies to Microsoft Windows, unless the environment variable </a:t>
            </a:r>
            <a:r>
              <a:rPr lang="en-GB" dirty="0" err="1">
                <a:latin typeface="Courier New" pitchFamily="49" charset="0"/>
                <a:cs typeface="Courier New" pitchFamily="49" charset="0"/>
              </a:rPr>
              <a:t>PYTHONCASEOK</a:t>
            </a:r>
            <a:r>
              <a:rPr lang="en-GB" dirty="0"/>
              <a:t> is set. We can specify an alias if required, and that is a commonly used feature.</a:t>
            </a:r>
          </a:p>
          <a:p>
            <a:r>
              <a:rPr lang="en-GB" dirty="0"/>
              <a:t>Modules already loaded can be reloaded using (surprise) </a:t>
            </a:r>
            <a:r>
              <a:rPr lang="en-GB" b="1" dirty="0" err="1">
                <a:latin typeface="Courier New" pitchFamily="49" charset="0"/>
                <a:cs typeface="Courier New" pitchFamily="49" charset="0"/>
              </a:rPr>
              <a:t>imp.</a:t>
            </a:r>
            <a:r>
              <a:rPr lang="en-GB" b="1" dirty="0" err="1">
                <a:latin typeface="Courier New" pitchFamily="49" charset="0"/>
              </a:rPr>
              <a:t>reload</a:t>
            </a:r>
            <a:r>
              <a:rPr lang="en-GB" dirty="0"/>
              <a:t>. This may be useful if you are creating the modules programmatically.</a:t>
            </a:r>
          </a:p>
          <a:p>
            <a:endParaRPr lang="en-GB" dirty="0"/>
          </a:p>
          <a:p>
            <a:endParaRPr lang="en-GB" dirty="0"/>
          </a:p>
        </p:txBody>
      </p:sp>
    </p:spTree>
    <p:extLst>
      <p:ext uri="{BB962C8B-B14F-4D97-AF65-F5344CB8AC3E}">
        <p14:creationId xmlns:p14="http://schemas.microsoft.com/office/powerpoint/2010/main" val="844180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Rot="1" noChangeAspect="1" noChangeArrowheads="1" noTextEdit="1"/>
          </p:cNvSpPr>
          <p:nvPr>
            <p:ph type="sldImg"/>
          </p:nvPr>
        </p:nvSpPr>
        <p:spPr>
          <a:ln/>
        </p:spPr>
      </p:sp>
      <p:sp>
        <p:nvSpPr>
          <p:cNvPr id="28678"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Specifying the name of the module for each function call can be tedious, so we can import all the external names on the module into our own namespace. The problem is that this can lead to "Namespace pollution", so instead, we can specify exactly which names to import.</a:t>
            </a:r>
          </a:p>
          <a:p>
            <a:r>
              <a:rPr lang="en-GB" dirty="0"/>
              <a:t>If those names clash with existing names within the program (</a:t>
            </a:r>
            <a:r>
              <a:rPr lang="en-GB" i="1" dirty="0"/>
              <a:t>name collisions</a:t>
            </a:r>
            <a:r>
              <a:rPr lang="en-GB" dirty="0"/>
              <a:t>), then we can assign aliases to individual names. However, it can then get very difficult to track back which names belong to which module, so choose your aliases carefully!</a:t>
            </a:r>
          </a:p>
          <a:p>
            <a:r>
              <a:rPr lang="en-GB" dirty="0"/>
              <a:t>Note that we can only import public names, that is those not prefixed with an underscore, or those specified in </a:t>
            </a:r>
            <a:r>
              <a:rPr lang="en-GB" b="1" dirty="0">
                <a:latin typeface="Courier New" pitchFamily="49" charset="0"/>
                <a:cs typeface="Courier New" pitchFamily="49" charset="0"/>
              </a:rPr>
              <a:t>__all__</a:t>
            </a:r>
            <a:r>
              <a:rPr lang="en-GB" dirty="0"/>
              <a:t>.</a:t>
            </a:r>
          </a:p>
        </p:txBody>
      </p:sp>
    </p:spTree>
    <p:extLst>
      <p:ext uri="{BB962C8B-B14F-4D97-AF65-F5344CB8AC3E}">
        <p14:creationId xmlns:p14="http://schemas.microsoft.com/office/powerpoint/2010/main" val="192881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module in Python required no special header or delimiter in the file - any Python code file can be a module. The module can be without a "main", or a #! line and execute access (on UNIX), but see later when we discuss testing. </a:t>
            </a:r>
          </a:p>
          <a:p>
            <a:r>
              <a:rPr lang="en-GB" dirty="0"/>
              <a:t>A single underscore prefix means that the name is not exported from a module, unless  </a:t>
            </a:r>
            <a:r>
              <a:rPr lang="en-GB" b="1" dirty="0">
                <a:latin typeface="Courier New" pitchFamily="49" charset="0"/>
              </a:rPr>
              <a:t>__all__</a:t>
            </a:r>
            <a:r>
              <a:rPr lang="en-GB" dirty="0"/>
              <a:t> is specified in the package </a:t>
            </a:r>
            <a:r>
              <a:rPr lang="en-GB" b="1" dirty="0">
                <a:latin typeface="Courier New" pitchFamily="49" charset="0"/>
              </a:rPr>
              <a:t>__init__.py</a:t>
            </a:r>
            <a:r>
              <a:rPr lang="en-GB" dirty="0"/>
              <a:t> file, in which case only those names will be exported. Names with two leading underscores are mangled, and so localised.</a:t>
            </a:r>
          </a:p>
          <a:p>
            <a:endParaRPr lang="en-GB" dirty="0"/>
          </a:p>
        </p:txBody>
      </p:sp>
    </p:spTree>
    <p:extLst>
      <p:ext uri="{BB962C8B-B14F-4D97-AF65-F5344CB8AC3E}">
        <p14:creationId xmlns:p14="http://schemas.microsoft.com/office/powerpoint/2010/main" val="362522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Python, a module is the file itself, and a package is a group of modules in a directory (or folder, if you prefer). The directory itself is the package which may or may not contain a file called </a:t>
            </a:r>
            <a:r>
              <a:rPr lang="en-GB" b="1" dirty="0"/>
              <a:t>__init__.py</a:t>
            </a:r>
            <a:r>
              <a:rPr lang="en-GB" dirty="0"/>
              <a:t> . </a:t>
            </a:r>
          </a:p>
          <a:p>
            <a:endParaRPr lang="en-GB" dirty="0"/>
          </a:p>
          <a:p>
            <a:r>
              <a:rPr lang="en-GB" dirty="0"/>
              <a:t>If the directory does contain a __init__.py file it is known as a </a:t>
            </a:r>
            <a:r>
              <a:rPr lang="en-GB" i="1" dirty="0"/>
              <a:t>Regular package</a:t>
            </a:r>
            <a:r>
              <a:rPr lang="en-GB" dirty="0"/>
              <a:t>. The file is often empty or may just have a comment in it. It can also have a huge amount of code in it, depending on the whim of the author. One of the more useful attributes which can optionally be set  is </a:t>
            </a:r>
            <a:r>
              <a:rPr lang="en-GB" b="1" dirty="0">
                <a:cs typeface="Courier New" pitchFamily="49" charset="0"/>
              </a:rPr>
              <a:t>__all__</a:t>
            </a:r>
            <a:r>
              <a:rPr lang="en-GB" dirty="0"/>
              <a:t>, which gives a list of the public elements of the package.</a:t>
            </a:r>
          </a:p>
          <a:p>
            <a:endParaRPr lang="en-GB" dirty="0"/>
          </a:p>
          <a:p>
            <a:r>
              <a:rPr lang="en-GB" dirty="0"/>
              <a:t>From Python 3.3, </a:t>
            </a:r>
            <a:r>
              <a:rPr lang="en-GB" i="1" dirty="0"/>
              <a:t>Namespace packages</a:t>
            </a:r>
            <a:r>
              <a:rPr lang="en-GB" dirty="0"/>
              <a:t> were introduced. These don't have __init__.py file. </a:t>
            </a:r>
          </a:p>
        </p:txBody>
      </p:sp>
    </p:spTree>
    <p:extLst>
      <p:ext uri="{BB962C8B-B14F-4D97-AF65-F5344CB8AC3E}">
        <p14:creationId xmlns:p14="http://schemas.microsoft.com/office/powerpoint/2010/main" val="450580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0.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50.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9.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5.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7.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1.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7.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4.xml"/><Relationship Id="rId4" Type="http://schemas.openxmlformats.org/officeDocument/2006/relationships/image" Target="../media/image56.emf"/></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8.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u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E136423-E500-F92E-56A6-33E4AD79D24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709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56812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55904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796112983"/>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71.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12.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image" Target="../media/image71.pn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1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71.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1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71.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1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71.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16.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71.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17.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image" Target="../media/image71.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theme" Target="../theme/theme18.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97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 id="2147483969"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 id="2147483970"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 id="214748380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10 – Modules and Packages</a:t>
            </a:r>
          </a:p>
        </p:txBody>
      </p:sp>
      <p:sp>
        <p:nvSpPr>
          <p:cNvPr id="2" name="Subtitle 1">
            <a:extLst>
              <a:ext uri="{FF2B5EF4-FFF2-40B4-BE49-F238E27FC236}">
                <a16:creationId xmlns:a16="http://schemas.microsoft.com/office/drawing/2014/main" id="{0DDEF0E6-B4D8-2582-40E6-3F02A6A8406E}"/>
              </a:ext>
            </a:extLst>
          </p:cNvPr>
          <p:cNvSpPr>
            <a:spLocks noGrp="1"/>
          </p:cNvSpPr>
          <p:nvPr>
            <p:ph type="subTitle" idx="1"/>
          </p:nvPr>
        </p:nvSpPr>
        <p:spPr/>
        <p:txBody>
          <a:bodyPr/>
          <a:lstStyle/>
          <a:p>
            <a:endParaRPr lang="en-GB"/>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12896847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10: Regular Expressions</a:t>
                      </a:r>
                      <a:endParaRPr lang="en-GB" sz="1800" baseline="0" dirty="0">
                        <a:solidFill>
                          <a:schemeClr val="tx1"/>
                        </a:solidFill>
                      </a:endParaRPr>
                    </a:p>
                  </a:txBody>
                  <a:tcPr>
                    <a:solidFill>
                      <a:srgbClr val="FC5B6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11: Object Oriented Programming (OOP)</a:t>
                      </a:r>
                    </a:p>
                  </a:txBody>
                  <a:tcPr>
                    <a:solidFill>
                      <a:schemeClr val="accent4">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12: Error Handling and Exceptions</a:t>
                      </a:r>
                    </a:p>
                  </a:txBody>
                  <a:tcPr>
                    <a:solidFill>
                      <a:schemeClr val="accent4">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1849-F7E3-501C-89A9-54CB0C2ECBFE}"/>
              </a:ext>
            </a:extLst>
          </p:cNvPr>
          <p:cNvSpPr>
            <a:spLocks noGrp="1"/>
          </p:cNvSpPr>
          <p:nvPr>
            <p:ph type="ctrTitle"/>
          </p:nvPr>
        </p:nvSpPr>
        <p:spPr/>
        <p:txBody>
          <a:bodyPr/>
          <a:lstStyle/>
          <a:p>
            <a:r>
              <a:rPr lang="en-GB" dirty="0"/>
              <a:t>Regular Packages</a:t>
            </a:r>
          </a:p>
        </p:txBody>
      </p:sp>
      <p:sp>
        <p:nvSpPr>
          <p:cNvPr id="3" name="Text Placeholder 2">
            <a:extLst>
              <a:ext uri="{FF2B5EF4-FFF2-40B4-BE49-F238E27FC236}">
                <a16:creationId xmlns:a16="http://schemas.microsoft.com/office/drawing/2014/main" id="{EF1A1A4B-42DA-7C96-8FC0-E1278C6B34EB}"/>
              </a:ext>
            </a:extLst>
          </p:cNvPr>
          <p:cNvSpPr>
            <a:spLocks noGrp="1"/>
          </p:cNvSpPr>
          <p:nvPr>
            <p:ph sz="quarter" idx="4"/>
          </p:nvPr>
        </p:nvSpPr>
        <p:spPr>
          <a:xfrm>
            <a:off x="443922" y="1733108"/>
            <a:ext cx="7265173" cy="4348715"/>
          </a:xfrm>
        </p:spPr>
        <p:txBody>
          <a:bodyPr/>
          <a:lstStyle/>
          <a:p>
            <a:pPr marL="0" lvl="1" indent="0">
              <a:buNone/>
            </a:pPr>
            <a:r>
              <a:rPr lang="en-GB" sz="2000" dirty="0"/>
              <a:t>When a directory contains an __init__.py file, Python treats it as a regular package. The __init__.py file:</a:t>
            </a:r>
          </a:p>
          <a:p>
            <a:pPr lvl="1"/>
            <a:r>
              <a:rPr lang="en-GB" sz="2000" dirty="0"/>
              <a:t>Can be empty or contain initialization code</a:t>
            </a:r>
          </a:p>
          <a:p>
            <a:pPr lvl="1"/>
            <a:r>
              <a:rPr lang="en-GB" sz="2000" dirty="0"/>
              <a:t>Runs when the package is first imported</a:t>
            </a:r>
          </a:p>
          <a:p>
            <a:pPr lvl="1"/>
            <a:r>
              <a:rPr lang="en-GB" sz="2000" dirty="0"/>
              <a:t>Can define what gets imported when someone does </a:t>
            </a:r>
            <a:r>
              <a:rPr lang="en-GB" sz="2000" b="1" dirty="0"/>
              <a:t>from package import *</a:t>
            </a:r>
          </a:p>
          <a:p>
            <a:pPr lvl="1"/>
            <a:r>
              <a:rPr lang="en-GB" sz="2000" dirty="0"/>
              <a:t>Can contain package-level variables, functions, or classes</a:t>
            </a:r>
          </a:p>
          <a:p>
            <a:pPr lvl="1"/>
            <a:r>
              <a:rPr lang="en-GB" sz="2000" dirty="0"/>
              <a:t>Makes the package's structure explicit</a:t>
            </a:r>
            <a:endParaRPr lang="en-GB" dirty="0"/>
          </a:p>
        </p:txBody>
      </p:sp>
      <p:sp>
        <p:nvSpPr>
          <p:cNvPr id="7" name="TextBox 6">
            <a:extLst>
              <a:ext uri="{FF2B5EF4-FFF2-40B4-BE49-F238E27FC236}">
                <a16:creationId xmlns:a16="http://schemas.microsoft.com/office/drawing/2014/main" id="{694C3410-2487-DBF2-E0AD-FF13580B1AA1}"/>
              </a:ext>
            </a:extLst>
          </p:cNvPr>
          <p:cNvSpPr txBox="1"/>
          <p:nvPr/>
        </p:nvSpPr>
        <p:spPr>
          <a:xfrm>
            <a:off x="7819544" y="1876140"/>
            <a:ext cx="3091937" cy="2031325"/>
          </a:xfrm>
          <a:prstGeom prst="rect">
            <a:avLst/>
          </a:prstGeom>
          <a:solidFill>
            <a:schemeClr val="tx1"/>
          </a:solidFill>
        </p:spPr>
        <p:txBody>
          <a:bodyPr wrap="square">
            <a:spAutoFit/>
          </a:bodyPr>
          <a:lstStyle/>
          <a:p>
            <a:r>
              <a:rPr lang="en-GB" dirty="0" err="1">
                <a:solidFill>
                  <a:schemeClr val="bg1"/>
                </a:solidFill>
                <a:latin typeface="Consolas" panose="020B0609020204030204" pitchFamily="49" charset="0"/>
              </a:rPr>
              <a:t>mypackage</a:t>
            </a:r>
            <a:r>
              <a:rPr lang="en-GB" dirty="0">
                <a:solidFill>
                  <a:schemeClr val="bg1"/>
                </a:solidFill>
                <a:latin typeface="Consolas" panose="020B0609020204030204" pitchFamily="49" charset="0"/>
              </a:rPr>
              <a:t>/</a:t>
            </a:r>
          </a:p>
          <a:p>
            <a:r>
              <a:rPr lang="en-GB" dirty="0">
                <a:solidFill>
                  <a:schemeClr val="bg1"/>
                </a:solidFill>
                <a:latin typeface="Consolas" panose="020B0609020204030204" pitchFamily="49" charset="0"/>
              </a:rPr>
              <a:t>   __init__.py </a:t>
            </a:r>
          </a:p>
          <a:p>
            <a:r>
              <a:rPr lang="en-GB" dirty="0">
                <a:solidFill>
                  <a:schemeClr val="bg1"/>
                </a:solidFill>
                <a:latin typeface="Consolas" panose="020B0609020204030204" pitchFamily="49" charset="0"/>
              </a:rPr>
              <a:t>  module1.py </a:t>
            </a:r>
          </a:p>
          <a:p>
            <a:r>
              <a:rPr lang="en-GB" dirty="0">
                <a:solidFill>
                  <a:schemeClr val="bg1"/>
                </a:solidFill>
                <a:latin typeface="Consolas" panose="020B0609020204030204" pitchFamily="49" charset="0"/>
              </a:rPr>
              <a:t>  module2.py </a:t>
            </a:r>
          </a:p>
          <a:p>
            <a:r>
              <a:rPr lang="en-GB" dirty="0">
                <a:solidFill>
                  <a:schemeClr val="bg1"/>
                </a:solidFill>
                <a:latin typeface="Consolas" panose="020B0609020204030204" pitchFamily="49" charset="0"/>
              </a:rPr>
              <a:t>  subpackage/ </a:t>
            </a:r>
          </a:p>
          <a:p>
            <a:r>
              <a:rPr lang="en-GB" dirty="0">
                <a:solidFill>
                  <a:schemeClr val="bg1"/>
                </a:solidFill>
                <a:latin typeface="Consolas" panose="020B0609020204030204" pitchFamily="49" charset="0"/>
              </a:rPr>
              <a:t>    __init__.py </a:t>
            </a:r>
          </a:p>
          <a:p>
            <a:r>
              <a:rPr lang="en-GB" dirty="0">
                <a:solidFill>
                  <a:schemeClr val="bg1"/>
                </a:solidFill>
                <a:latin typeface="Consolas" panose="020B0609020204030204" pitchFamily="49" charset="0"/>
              </a:rPr>
              <a:t>    submodule.py</a:t>
            </a:r>
          </a:p>
        </p:txBody>
      </p:sp>
      <p:sp>
        <p:nvSpPr>
          <p:cNvPr id="5" name="TextBox 3">
            <a:extLst>
              <a:ext uri="{FF2B5EF4-FFF2-40B4-BE49-F238E27FC236}">
                <a16:creationId xmlns:a16="http://schemas.microsoft.com/office/drawing/2014/main" id="{4026ED27-D4FC-0BD8-C543-D00B398EDD0F}"/>
              </a:ext>
            </a:extLst>
          </p:cNvPr>
          <p:cNvSpPr txBox="1">
            <a:spLocks noChangeArrowheads="1"/>
          </p:cNvSpPr>
          <p:nvPr/>
        </p:nvSpPr>
        <p:spPr bwMode="auto">
          <a:xfrm>
            <a:off x="1180356" y="4758384"/>
            <a:ext cx="4785284" cy="1323439"/>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 mypackage/__init__.py</a:t>
            </a:r>
          </a:p>
          <a:p>
            <a:pPr>
              <a:spcBef>
                <a:spcPct val="0"/>
              </a:spcBef>
            </a:pPr>
            <a:r>
              <a:rPr lang="en-GB" sz="1600" dirty="0">
                <a:solidFill>
                  <a:schemeClr val="bg1"/>
                </a:solidFill>
                <a:latin typeface="Consolas" panose="020B0609020204030204" pitchFamily="49" charset="0"/>
              </a:rPr>
              <a:t>from .module1 import </a:t>
            </a:r>
            <a:r>
              <a:rPr lang="en-GB" sz="1600" dirty="0" err="1">
                <a:solidFill>
                  <a:schemeClr val="bg1"/>
                </a:solidFill>
                <a:latin typeface="Consolas" panose="020B0609020204030204" pitchFamily="49" charset="0"/>
              </a:rPr>
              <a:t>important_function</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from .module2 import </a:t>
            </a:r>
            <a:r>
              <a:rPr lang="en-GB" sz="1600" dirty="0" err="1">
                <a:solidFill>
                  <a:schemeClr val="bg1"/>
                </a:solidFill>
                <a:latin typeface="Consolas" panose="020B0609020204030204" pitchFamily="49" charset="0"/>
              </a:rPr>
              <a:t>MyClass</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__version__ = "1.0.0"</a:t>
            </a:r>
          </a:p>
          <a:p>
            <a:pPr>
              <a:spcBef>
                <a:spcPct val="0"/>
              </a:spcBef>
            </a:pPr>
            <a:r>
              <a:rPr lang="en-GB" sz="1600" dirty="0">
                <a:solidFill>
                  <a:schemeClr val="bg1"/>
                </a:solidFill>
                <a:latin typeface="Consolas" panose="020B0609020204030204" pitchFamily="49" charset="0"/>
              </a:rPr>
              <a:t>__all__ = ['</a:t>
            </a:r>
            <a:r>
              <a:rPr lang="en-GB" sz="1600" dirty="0" err="1">
                <a:solidFill>
                  <a:schemeClr val="bg1"/>
                </a:solidFill>
                <a:latin typeface="Consolas" panose="020B0609020204030204" pitchFamily="49" charset="0"/>
              </a:rPr>
              <a:t>important_function</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MyClass</a:t>
            </a:r>
            <a:endParaRPr lang="en-GB" sz="1600" dirty="0">
              <a:solidFill>
                <a:schemeClr val="bg1"/>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2C47A950-C320-3A0C-AF61-9E16E65F27BE}"/>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403503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5B3-23E9-E05B-3783-E83E1EB94C26}"/>
              </a:ext>
            </a:extLst>
          </p:cNvPr>
          <p:cNvSpPr>
            <a:spLocks noGrp="1"/>
          </p:cNvSpPr>
          <p:nvPr>
            <p:ph type="ctrTitle"/>
          </p:nvPr>
        </p:nvSpPr>
        <p:spPr/>
        <p:txBody>
          <a:bodyPr/>
          <a:lstStyle/>
          <a:p>
            <a:r>
              <a:rPr lang="en-GB" dirty="0"/>
              <a:t>Namespace Packages</a:t>
            </a:r>
          </a:p>
        </p:txBody>
      </p:sp>
      <p:sp>
        <p:nvSpPr>
          <p:cNvPr id="6" name="Text Placeholder 5">
            <a:extLst>
              <a:ext uri="{FF2B5EF4-FFF2-40B4-BE49-F238E27FC236}">
                <a16:creationId xmlns:a16="http://schemas.microsoft.com/office/drawing/2014/main" id="{525C45DC-E27C-D7DF-6BE9-0DC7987DB6F1}"/>
              </a:ext>
            </a:extLst>
          </p:cNvPr>
          <p:cNvSpPr>
            <a:spLocks noGrp="1"/>
          </p:cNvSpPr>
          <p:nvPr>
            <p:ph type="body" sz="quarter" idx="14"/>
          </p:nvPr>
        </p:nvSpPr>
        <p:spPr/>
        <p:txBody>
          <a:bodyPr/>
          <a:lstStyle/>
          <a:p>
            <a:r>
              <a:rPr lang="en-GB" sz="2000" dirty="0"/>
              <a:t>Since Python 3.3, directories without __init__.py are treated as namespace packages. They: </a:t>
            </a:r>
          </a:p>
          <a:p>
            <a:pPr marL="285750" indent="-285750">
              <a:buFont typeface="Arial" panose="020B0604020202020204" pitchFamily="34" charset="0"/>
              <a:buChar char="•"/>
            </a:pPr>
            <a:r>
              <a:rPr lang="en-GB" sz="2000" dirty="0"/>
              <a:t>Allow multiple directories with the same package name to be combined</a:t>
            </a:r>
          </a:p>
          <a:p>
            <a:pPr marL="285750" indent="-285750">
              <a:buFont typeface="Arial" panose="020B0604020202020204" pitchFamily="34" charset="0"/>
              <a:buChar char="•"/>
            </a:pPr>
            <a:r>
              <a:rPr lang="en-GB" sz="2000" dirty="0"/>
              <a:t>Don't run any initialization code</a:t>
            </a:r>
          </a:p>
          <a:p>
            <a:pPr marL="285750" indent="-285750">
              <a:buFont typeface="Arial" panose="020B0604020202020204" pitchFamily="34" charset="0"/>
              <a:buChar char="•"/>
            </a:pPr>
            <a:r>
              <a:rPr lang="en-GB" sz="2000" dirty="0"/>
              <a:t>Are useful for distributing parts of a package separately</a:t>
            </a:r>
          </a:p>
          <a:p>
            <a:pPr marL="285750" indent="-285750">
              <a:buFont typeface="Arial" panose="020B0604020202020204" pitchFamily="34" charset="0"/>
              <a:buChar char="•"/>
            </a:pPr>
            <a:r>
              <a:rPr lang="en-GB" sz="2000" dirty="0"/>
              <a:t>Enable more flexible package structures across different locations</a:t>
            </a:r>
          </a:p>
          <a:p>
            <a:endParaRPr lang="en-GB" dirty="0"/>
          </a:p>
        </p:txBody>
      </p:sp>
      <p:sp>
        <p:nvSpPr>
          <p:cNvPr id="7" name="TextBox 6">
            <a:extLst>
              <a:ext uri="{FF2B5EF4-FFF2-40B4-BE49-F238E27FC236}">
                <a16:creationId xmlns:a16="http://schemas.microsoft.com/office/drawing/2014/main" id="{94BBD5B7-DD59-FD62-A81A-CF654518A0F0}"/>
              </a:ext>
            </a:extLst>
          </p:cNvPr>
          <p:cNvSpPr txBox="1"/>
          <p:nvPr/>
        </p:nvSpPr>
        <p:spPr>
          <a:xfrm>
            <a:off x="1237234" y="4920424"/>
            <a:ext cx="4224233" cy="1077218"/>
          </a:xfrm>
          <a:prstGeom prst="rect">
            <a:avLst/>
          </a:prstGeom>
          <a:solidFill>
            <a:schemeClr val="tx1"/>
          </a:solidFill>
          <a:ln>
            <a:solidFill>
              <a:schemeClr val="tx1"/>
            </a:solidFill>
          </a:ln>
        </p:spPr>
        <p:txBody>
          <a:bodyPr wrap="none" rtlCol="0">
            <a:spAutoFit/>
          </a:bodyPr>
          <a:lstStyle/>
          <a:p>
            <a:r>
              <a:rPr lang="en-GB" sz="1600" dirty="0" err="1">
                <a:solidFill>
                  <a:schemeClr val="bg1"/>
                </a:solidFill>
                <a:latin typeface="Consolas" panose="020B0609020204030204" pitchFamily="49" charset="0"/>
              </a:rPr>
              <a:t>sys.path.append</a:t>
            </a:r>
            <a:r>
              <a:rPr lang="en-GB" sz="1600" dirty="0">
                <a:solidFill>
                  <a:schemeClr val="bg1"/>
                </a:solidFill>
                <a:latin typeface="Consolas" panose="020B0609020204030204" pitchFamily="49" charset="0"/>
              </a:rPr>
              <a:t>('./</a:t>
            </a:r>
            <a:r>
              <a:rPr lang="en-GB" sz="1600" dirty="0" err="1">
                <a:solidFill>
                  <a:schemeClr val="bg1"/>
                </a:solidFill>
                <a:latin typeface="Consolas" panose="020B0609020204030204" pitchFamily="49" charset="0"/>
              </a:rPr>
              <a:t>date_packages</a:t>
            </a:r>
            <a:r>
              <a:rPr lang="en-GB" sz="1600" dirty="0">
                <a:solidFill>
                  <a:schemeClr val="bg1"/>
                </a:solidFill>
                <a:latin typeface="Consolas" panose="020B0609020204030204" pitchFamily="49" charset="0"/>
              </a:rPr>
              <a:t>')</a:t>
            </a:r>
          </a:p>
          <a:p>
            <a:r>
              <a:rPr lang="en-GB" sz="1600" dirty="0" err="1">
                <a:solidFill>
                  <a:schemeClr val="bg1"/>
                </a:solidFill>
                <a:latin typeface="Consolas" panose="020B0609020204030204" pitchFamily="49" charset="0"/>
              </a:rPr>
              <a:t>sys.path.append</a:t>
            </a:r>
            <a:r>
              <a:rPr lang="en-GB" sz="1600" dirty="0">
                <a:solidFill>
                  <a:schemeClr val="bg1"/>
                </a:solidFill>
                <a:latin typeface="Consolas" panose="020B0609020204030204" pitchFamily="49" charset="0"/>
              </a:rPr>
              <a:t>('./</a:t>
            </a:r>
            <a:r>
              <a:rPr lang="en-GB" sz="1600" dirty="0" err="1">
                <a:solidFill>
                  <a:schemeClr val="bg1"/>
                </a:solidFill>
                <a:latin typeface="Consolas" panose="020B0609020204030204" pitchFamily="49" charset="0"/>
              </a:rPr>
              <a:t>person_packages</a:t>
            </a:r>
            <a:r>
              <a:rPr lang="en-GB" sz="1600" dirty="0">
                <a:solidFill>
                  <a:schemeClr val="bg1"/>
                </a:solidFill>
                <a:latin typeface="Consolas" panose="020B0609020204030204" pitchFamily="49" charset="0"/>
              </a:rPr>
              <a:t>')</a:t>
            </a:r>
          </a:p>
          <a:p>
            <a:r>
              <a:rPr lang="en-GB" sz="1600" dirty="0">
                <a:solidFill>
                  <a:schemeClr val="bg1"/>
                </a:solidFill>
                <a:latin typeface="Consolas" panose="020B0609020204030204" pitchFamily="49" charset="0"/>
              </a:rPr>
              <a:t>from </a:t>
            </a:r>
            <a:r>
              <a:rPr lang="en-GB" sz="1600" b="1" dirty="0" err="1">
                <a:solidFill>
                  <a:schemeClr val="bg1"/>
                </a:solidFill>
                <a:latin typeface="Consolas" panose="020B0609020204030204" pitchFamily="49" charset="0"/>
              </a:rPr>
              <a:t>mynames</a:t>
            </a:r>
            <a:r>
              <a:rPr lang="en-GB" sz="1600" dirty="0" err="1">
                <a:solidFill>
                  <a:schemeClr val="bg1"/>
                </a:solidFill>
                <a:latin typeface="Consolas" panose="020B0609020204030204" pitchFamily="49" charset="0"/>
              </a:rPr>
              <a:t>.date</a:t>
            </a:r>
            <a:r>
              <a:rPr lang="en-GB" sz="1600" dirty="0">
                <a:solidFill>
                  <a:schemeClr val="bg1"/>
                </a:solidFill>
                <a:latin typeface="Consolas" panose="020B0609020204030204" pitchFamily="49" charset="0"/>
              </a:rPr>
              <a:t> import Date</a:t>
            </a:r>
          </a:p>
          <a:p>
            <a:r>
              <a:rPr lang="en-GB" sz="1600" dirty="0">
                <a:solidFill>
                  <a:schemeClr val="bg1"/>
                </a:solidFill>
                <a:latin typeface="Consolas" panose="020B0609020204030204" pitchFamily="49" charset="0"/>
              </a:rPr>
              <a:t>from </a:t>
            </a:r>
            <a:r>
              <a:rPr lang="en-GB" sz="1600" b="1" dirty="0" err="1">
                <a:solidFill>
                  <a:schemeClr val="bg1"/>
                </a:solidFill>
                <a:latin typeface="Consolas" panose="020B0609020204030204" pitchFamily="49" charset="0"/>
              </a:rPr>
              <a:t>mynames</a:t>
            </a:r>
            <a:r>
              <a:rPr lang="en-GB" sz="1600" dirty="0" err="1">
                <a:solidFill>
                  <a:schemeClr val="bg1"/>
                </a:solidFill>
                <a:latin typeface="Consolas" panose="020B0609020204030204" pitchFamily="49" charset="0"/>
              </a:rPr>
              <a:t>.person</a:t>
            </a:r>
            <a:r>
              <a:rPr lang="en-GB" sz="1600" dirty="0">
                <a:solidFill>
                  <a:schemeClr val="bg1"/>
                </a:solidFill>
                <a:latin typeface="Consolas" panose="020B0609020204030204" pitchFamily="49" charset="0"/>
              </a:rPr>
              <a:t> import Person</a:t>
            </a:r>
          </a:p>
        </p:txBody>
      </p:sp>
      <p:sp>
        <p:nvSpPr>
          <p:cNvPr id="8" name="TextBox 7">
            <a:extLst>
              <a:ext uri="{FF2B5EF4-FFF2-40B4-BE49-F238E27FC236}">
                <a16:creationId xmlns:a16="http://schemas.microsoft.com/office/drawing/2014/main" id="{527E7A41-E68F-9EC9-DBBB-5944DABB45D2}"/>
              </a:ext>
            </a:extLst>
          </p:cNvPr>
          <p:cNvSpPr txBox="1"/>
          <p:nvPr/>
        </p:nvSpPr>
        <p:spPr>
          <a:xfrm>
            <a:off x="5843921" y="4972748"/>
            <a:ext cx="2842647" cy="923330"/>
          </a:xfrm>
          <a:prstGeom prst="rect">
            <a:avLst/>
          </a:prstGeom>
          <a:noFill/>
        </p:spPr>
        <p:txBody>
          <a:bodyPr wrap="square" rtlCol="0">
            <a:spAutoFit/>
          </a:bodyPr>
          <a:lstStyle/>
          <a:p>
            <a:r>
              <a:rPr lang="en-GB" dirty="0"/>
              <a:t>Where both directories have a sub-directory named </a:t>
            </a:r>
            <a:r>
              <a:rPr lang="en-GB" b="1" dirty="0" err="1">
                <a:latin typeface="Courier New" panose="02070309020205020404" pitchFamily="49" charset="0"/>
                <a:cs typeface="Courier New" panose="02070309020205020404" pitchFamily="49" charset="0"/>
              </a:rPr>
              <a:t>mynames</a:t>
            </a:r>
            <a:endParaRPr lang="en-GB"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026DD5C-0B44-2031-C1FE-C8DA9F166714}"/>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Tree>
    <p:extLst>
      <p:ext uri="{BB962C8B-B14F-4D97-AF65-F5344CB8AC3E}">
        <p14:creationId xmlns:p14="http://schemas.microsoft.com/office/powerpoint/2010/main" val="3068048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D5BD-BF8A-21C6-871A-73FD0A688200}"/>
              </a:ext>
            </a:extLst>
          </p:cNvPr>
          <p:cNvSpPr>
            <a:spLocks noGrp="1"/>
          </p:cNvSpPr>
          <p:nvPr>
            <p:ph type="ctrTitle"/>
          </p:nvPr>
        </p:nvSpPr>
        <p:spPr/>
        <p:txBody>
          <a:bodyPr/>
          <a:lstStyle/>
          <a:p>
            <a:r>
              <a:rPr lang="en-GB" dirty="0"/>
              <a:t>Regular vs Namespace Packages</a:t>
            </a:r>
          </a:p>
        </p:txBody>
      </p:sp>
      <p:sp>
        <p:nvSpPr>
          <p:cNvPr id="5" name="Rectangle 1">
            <a:extLst>
              <a:ext uri="{FF2B5EF4-FFF2-40B4-BE49-F238E27FC236}">
                <a16:creationId xmlns:a16="http://schemas.microsoft.com/office/drawing/2014/main" id="{764412AC-C2E6-5201-527A-00225681FBAF}"/>
              </a:ext>
            </a:extLst>
          </p:cNvPr>
          <p:cNvSpPr>
            <a:spLocks noGrp="1" noChangeArrowheads="1"/>
          </p:cNvSpPr>
          <p:nvPr>
            <p:ph type="body" sz="quarter" idx="14"/>
          </p:nvPr>
        </p:nvSpPr>
        <p:spPr bwMode="auto">
          <a:xfrm>
            <a:off x="443921" y="1424709"/>
            <a:ext cx="9884437"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Use Regular Packages (with __init__.py) when: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want initialization code to run when the package is imported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need to control what gets imported with </a:t>
            </a:r>
            <a:r>
              <a:rPr kumimoji="0" lang="en-US" altLang="en-US" sz="2000" b="1" i="0" u="none" strike="noStrike" cap="none" normalizeH="0" baseline="0" dirty="0">
                <a:ln>
                  <a:noFill/>
                </a:ln>
                <a:solidFill>
                  <a:schemeClr val="tx1"/>
                </a:solidFill>
                <a:effectLst/>
              </a:rPr>
              <a:t>from package import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want to provide a clean API by importing key components at the package level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You're creating a traditional, self-contained package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want to maintain compatibility with older Python versions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need package-level constants or configuration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Use Namespace Packages (without __init__.py) when: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You're creating a plugin system where different parts can be installed separately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Multiple organizations contribute to the same logical package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want to split a large package across multiple distributions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don't need any package-level initialization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You want the simplest possible package structure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10BA561E-B2FA-03EA-B5FB-54071AF4C9D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2943678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AACBF-B69C-EFAA-96D5-BAF6998EC930}"/>
              </a:ext>
            </a:extLst>
          </p:cNvPr>
          <p:cNvSpPr>
            <a:spLocks noGrp="1"/>
          </p:cNvSpPr>
          <p:nvPr>
            <p:ph type="ctrTitle"/>
          </p:nvPr>
        </p:nvSpPr>
        <p:spPr/>
        <p:txBody>
          <a:bodyPr/>
          <a:lstStyle/>
          <a:p>
            <a:r>
              <a:rPr lang="en-GB" dirty="0"/>
              <a:t>Finding Modules</a:t>
            </a:r>
          </a:p>
        </p:txBody>
      </p:sp>
      <p:sp>
        <p:nvSpPr>
          <p:cNvPr id="5" name="Content Placeholder 4">
            <a:extLst>
              <a:ext uri="{FF2B5EF4-FFF2-40B4-BE49-F238E27FC236}">
                <a16:creationId xmlns:a16="http://schemas.microsoft.com/office/drawing/2014/main" id="{1538E6CD-B59E-50C7-FAC6-A9886A0C37E9}"/>
              </a:ext>
            </a:extLst>
          </p:cNvPr>
          <p:cNvSpPr>
            <a:spLocks noGrp="1"/>
          </p:cNvSpPr>
          <p:nvPr>
            <p:ph sz="quarter" idx="4"/>
          </p:nvPr>
        </p:nvSpPr>
        <p:spPr/>
        <p:txBody>
          <a:bodyPr/>
          <a:lstStyle/>
          <a:p>
            <a:endParaRPr lang="en-GB"/>
          </a:p>
        </p:txBody>
      </p:sp>
      <p:pic>
        <p:nvPicPr>
          <p:cNvPr id="7" name="Picture 6" descr="Diagram that shows a number of folders called Package Directory, Project Directory and Python Standard Library each of which contain a number of python code files and a folder called &quot;.pycache&quot;. The diagram shows how the Python compiler pulls appropriate precompiled modules into a python file via its import statements.">
            <a:extLst>
              <a:ext uri="{FF2B5EF4-FFF2-40B4-BE49-F238E27FC236}">
                <a16:creationId xmlns:a16="http://schemas.microsoft.com/office/drawing/2014/main" id="{92AF979F-02F0-0D85-6238-520533843D53}"/>
              </a:ext>
            </a:extLst>
          </p:cNvPr>
          <p:cNvPicPr>
            <a:picLocks noChangeAspect="1"/>
          </p:cNvPicPr>
          <p:nvPr/>
        </p:nvPicPr>
        <p:blipFill>
          <a:blip r:embed="rId3"/>
          <a:stretch>
            <a:fillRect/>
          </a:stretch>
        </p:blipFill>
        <p:spPr>
          <a:xfrm>
            <a:off x="443922" y="1774731"/>
            <a:ext cx="11303577" cy="3308537"/>
          </a:xfrm>
          <a:prstGeom prst="rect">
            <a:avLst/>
          </a:prstGeom>
        </p:spPr>
      </p:pic>
      <p:sp>
        <p:nvSpPr>
          <p:cNvPr id="4" name="Slide Number Placeholder 3">
            <a:extLst>
              <a:ext uri="{FF2B5EF4-FFF2-40B4-BE49-F238E27FC236}">
                <a16:creationId xmlns:a16="http://schemas.microsoft.com/office/drawing/2014/main" id="{6F00D3B5-1F19-3A40-6717-C36F0863226C}"/>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Tree>
    <p:extLst>
      <p:ext uri="{BB962C8B-B14F-4D97-AF65-F5344CB8AC3E}">
        <p14:creationId xmlns:p14="http://schemas.microsoft.com/office/powerpoint/2010/main" val="3152758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The Namespace' trick</a:t>
            </a:r>
          </a:p>
        </p:txBody>
      </p:sp>
      <p:sp>
        <p:nvSpPr>
          <p:cNvPr id="3" name="Content Placeholder 2"/>
          <p:cNvSpPr>
            <a:spLocks noGrp="1"/>
          </p:cNvSpPr>
          <p:nvPr>
            <p:ph sz="quarter" idx="4"/>
          </p:nvPr>
        </p:nvSpPr>
        <p:spPr/>
        <p:txBody>
          <a:bodyPr>
            <a:normAutofit/>
          </a:bodyPr>
          <a:lstStyle/>
          <a:p>
            <a:pPr marL="342900" indent="-342900">
              <a:buFont typeface="Arial" panose="020B0604020202020204" pitchFamily="34" charset="0"/>
              <a:buChar char="•"/>
            </a:pPr>
            <a:r>
              <a:rPr lang="en-GB" b="1" dirty="0">
                <a:solidFill>
                  <a:schemeClr val="tx1"/>
                </a:solidFill>
              </a:rPr>
              <a:t>When we use the </a:t>
            </a:r>
            <a:r>
              <a:rPr lang="en-GB" b="1" dirty="0" err="1">
                <a:solidFill>
                  <a:schemeClr val="tx1"/>
                </a:solidFill>
              </a:rPr>
              <a:t>dunder</a:t>
            </a:r>
            <a:r>
              <a:rPr lang="en-GB" b="1" dirty="0">
                <a:solidFill>
                  <a:schemeClr val="tx1"/>
                </a:solidFill>
              </a:rPr>
              <a:t> __name__ in the file that’s being run, it will return the name main.</a:t>
            </a: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r>
              <a:rPr lang="en-GB" b="1" dirty="0">
                <a:solidFill>
                  <a:schemeClr val="tx1"/>
                </a:solidFill>
              </a:rPr>
              <a:t>If we drop the print name into a function and import that into another file, the __name__ </a:t>
            </a:r>
            <a:r>
              <a:rPr lang="en-GB" b="1" dirty="0" err="1">
                <a:solidFill>
                  <a:schemeClr val="tx1"/>
                </a:solidFill>
              </a:rPr>
              <a:t>dunder</a:t>
            </a:r>
            <a:r>
              <a:rPr lang="en-GB" b="1" dirty="0">
                <a:solidFill>
                  <a:schemeClr val="tx1"/>
                </a:solidFill>
              </a:rPr>
              <a:t> will return the name of the file it was imported from. NOT the name main.</a:t>
            </a: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endParaRPr lang="en-GB" b="1" dirty="0">
              <a:solidFill>
                <a:schemeClr val="tx1"/>
              </a:solidFill>
            </a:endParaRPr>
          </a:p>
          <a:p>
            <a:pPr marL="342900" indent="-342900">
              <a:buSzPct val="114999"/>
              <a:buFont typeface="Arial" panose="020B0604020202020204" pitchFamily="34" charset="0"/>
              <a:buChar char="•"/>
            </a:pPr>
            <a:r>
              <a:rPr lang="en-GB" b="1" dirty="0">
                <a:solidFill>
                  <a:schemeClr val="tx1"/>
                </a:solidFill>
              </a:rPr>
              <a:t>If __name__ == "__main__" checks to see if the Python file is being run as a script and not an import.</a:t>
            </a:r>
          </a:p>
        </p:txBody>
      </p:sp>
      <p:sp>
        <p:nvSpPr>
          <p:cNvPr id="7" name="TextBox 6">
            <a:extLst>
              <a:ext uri="{FF2B5EF4-FFF2-40B4-BE49-F238E27FC236}">
                <a16:creationId xmlns:a16="http://schemas.microsoft.com/office/drawing/2014/main" id="{1C5A03F4-EBB9-DD18-469D-D27D65090591}"/>
              </a:ext>
            </a:extLst>
          </p:cNvPr>
          <p:cNvSpPr txBox="1"/>
          <p:nvPr/>
        </p:nvSpPr>
        <p:spPr>
          <a:xfrm>
            <a:off x="1029942" y="2320321"/>
            <a:ext cx="1867819" cy="338554"/>
          </a:xfrm>
          <a:prstGeom prst="rect">
            <a:avLst/>
          </a:prstGeom>
          <a:solidFill>
            <a:schemeClr val="tx1"/>
          </a:solidFill>
          <a:ln>
            <a:solidFill>
              <a:schemeClr val="tx1"/>
            </a:solidFill>
          </a:ln>
        </p:spPr>
        <p:txBody>
          <a:bodyPr wrap="none" lIns="91440" tIns="45720" rIns="91440" bIns="45720" rtlCol="0" anchor="t">
            <a:spAutoFit/>
          </a:bodyPr>
          <a:lstStyle/>
          <a:p>
            <a:r>
              <a:rPr lang="en-GB" sz="1600" dirty="0">
                <a:solidFill>
                  <a:schemeClr val="bg1"/>
                </a:solidFill>
                <a:latin typeface="Consolas" panose="020B0609020204030204" pitchFamily="49" charset="0"/>
                <a:cs typeface="Courier New"/>
              </a:rPr>
              <a:t>print(__name__)</a:t>
            </a:r>
          </a:p>
        </p:txBody>
      </p:sp>
      <p:sp>
        <p:nvSpPr>
          <p:cNvPr id="5" name="TextBox 4"/>
          <p:cNvSpPr txBox="1"/>
          <p:nvPr/>
        </p:nvSpPr>
        <p:spPr>
          <a:xfrm>
            <a:off x="3524604" y="2308408"/>
            <a:ext cx="2891725" cy="369332"/>
          </a:xfrm>
          <a:prstGeom prst="rect">
            <a:avLst/>
          </a:prstGeom>
          <a:noFill/>
        </p:spPr>
        <p:txBody>
          <a:bodyPr wrap="square" lIns="91440" tIns="45720" rIns="91440" bIns="45720" rtlCol="0" anchor="t">
            <a:spAutoFit/>
          </a:bodyPr>
          <a:lstStyle/>
          <a:p>
            <a:r>
              <a:rPr lang="en-GB" dirty="0">
                <a:ea typeface="+mn-lt"/>
                <a:cs typeface="+mn-lt"/>
              </a:rPr>
              <a:t>__main__</a:t>
            </a:r>
            <a:endParaRPr lang="en-US" dirty="0"/>
          </a:p>
        </p:txBody>
      </p:sp>
      <p:sp>
        <p:nvSpPr>
          <p:cNvPr id="9" name="TextBox 8">
            <a:extLst>
              <a:ext uri="{FF2B5EF4-FFF2-40B4-BE49-F238E27FC236}">
                <a16:creationId xmlns:a16="http://schemas.microsoft.com/office/drawing/2014/main" id="{8B725C86-F717-03B7-1AEB-4213CDA13E2D}"/>
              </a:ext>
            </a:extLst>
          </p:cNvPr>
          <p:cNvSpPr txBox="1"/>
          <p:nvPr/>
        </p:nvSpPr>
        <p:spPr>
          <a:xfrm>
            <a:off x="1029942" y="4031848"/>
            <a:ext cx="3663182" cy="830997"/>
          </a:xfrm>
          <a:prstGeom prst="rect">
            <a:avLst/>
          </a:prstGeom>
          <a:solidFill>
            <a:schemeClr val="tx1"/>
          </a:solidFill>
          <a:ln>
            <a:solidFill>
              <a:schemeClr val="tx1"/>
            </a:solidFill>
          </a:ln>
        </p:spPr>
        <p:txBody>
          <a:bodyPr wrap="none" lIns="91440" tIns="45720" rIns="91440" bIns="45720" rtlCol="0" anchor="t">
            <a:spAutoFit/>
          </a:bodyPr>
          <a:lstStyle/>
          <a:p>
            <a:r>
              <a:rPr lang="en-GB" sz="1600" dirty="0">
                <a:solidFill>
                  <a:schemeClr val="bg1"/>
                </a:solidFill>
                <a:latin typeface="Consolas" panose="020B0609020204030204" pitchFamily="49" charset="0"/>
                <a:cs typeface="Courier New"/>
              </a:rPr>
              <a:t>form </a:t>
            </a:r>
            <a:r>
              <a:rPr lang="en-GB" sz="1600" dirty="0" err="1">
                <a:solidFill>
                  <a:schemeClr val="bg1"/>
                </a:solidFill>
                <a:latin typeface="Consolas" panose="020B0609020204030204" pitchFamily="49" charset="0"/>
                <a:cs typeface="Courier New"/>
              </a:rPr>
              <a:t>mainTest</a:t>
            </a:r>
            <a:r>
              <a:rPr lang="en-GB" sz="1600" dirty="0">
                <a:solidFill>
                  <a:schemeClr val="bg1"/>
                </a:solidFill>
                <a:latin typeface="Consolas" panose="020B0609020204030204" pitchFamily="49" charset="0"/>
                <a:cs typeface="Courier New"/>
              </a:rPr>
              <a:t> import </a:t>
            </a:r>
            <a:r>
              <a:rPr lang="en-GB" sz="1600" dirty="0" err="1">
                <a:solidFill>
                  <a:schemeClr val="bg1"/>
                </a:solidFill>
                <a:latin typeface="Consolas" panose="020B0609020204030204" pitchFamily="49" charset="0"/>
                <a:cs typeface="Courier New"/>
              </a:rPr>
              <a:t>importThis</a:t>
            </a:r>
            <a:endParaRPr lang="en-GB" sz="1600">
              <a:solidFill>
                <a:schemeClr val="bg1"/>
              </a:solidFill>
              <a:latin typeface="Consolas" panose="020B0609020204030204" pitchFamily="49" charset="0"/>
              <a:cs typeface="Courier New"/>
            </a:endParaRPr>
          </a:p>
          <a:p>
            <a:endParaRPr lang="en-GB" sz="1600" dirty="0">
              <a:solidFill>
                <a:schemeClr val="bg1"/>
              </a:solidFill>
              <a:latin typeface="Consolas" panose="020B0609020204030204" pitchFamily="49" charset="0"/>
              <a:cs typeface="Courier New"/>
            </a:endParaRPr>
          </a:p>
          <a:p>
            <a:r>
              <a:rPr lang="en-GB" sz="1600" dirty="0" err="1">
                <a:solidFill>
                  <a:schemeClr val="bg1"/>
                </a:solidFill>
                <a:latin typeface="Consolas" panose="020B0609020204030204" pitchFamily="49" charset="0"/>
                <a:cs typeface="Courier New"/>
              </a:rPr>
              <a:t>importThis</a:t>
            </a:r>
            <a:r>
              <a:rPr lang="en-GB" sz="1600" dirty="0">
                <a:solidFill>
                  <a:schemeClr val="bg1"/>
                </a:solidFill>
                <a:latin typeface="Consolas" panose="020B0609020204030204" pitchFamily="49" charset="0"/>
                <a:cs typeface="Courier New"/>
              </a:rPr>
              <a:t>()</a:t>
            </a:r>
          </a:p>
        </p:txBody>
      </p:sp>
      <p:sp>
        <p:nvSpPr>
          <p:cNvPr id="10" name="TextBox 9">
            <a:extLst>
              <a:ext uri="{FF2B5EF4-FFF2-40B4-BE49-F238E27FC236}">
                <a16:creationId xmlns:a16="http://schemas.microsoft.com/office/drawing/2014/main" id="{67D98EE0-69EA-4B0B-56B4-220910DEFCC4}"/>
              </a:ext>
            </a:extLst>
          </p:cNvPr>
          <p:cNvSpPr txBox="1"/>
          <p:nvPr/>
        </p:nvSpPr>
        <p:spPr>
          <a:xfrm>
            <a:off x="5726131" y="4435574"/>
            <a:ext cx="2891725" cy="369332"/>
          </a:xfrm>
          <a:prstGeom prst="rect">
            <a:avLst/>
          </a:prstGeom>
          <a:noFill/>
        </p:spPr>
        <p:txBody>
          <a:bodyPr wrap="square" lIns="91440" tIns="45720" rIns="91440" bIns="45720" rtlCol="0" anchor="t">
            <a:spAutoFit/>
          </a:bodyPr>
          <a:lstStyle/>
          <a:p>
            <a:r>
              <a:rPr lang="en-GB" dirty="0" err="1">
                <a:ea typeface="+mn-lt"/>
                <a:cs typeface="+mn-lt"/>
              </a:rPr>
              <a:t>mainTest</a:t>
            </a:r>
            <a:endParaRPr lang="en-US" dirty="0" err="1"/>
          </a:p>
        </p:txBody>
      </p:sp>
      <p:sp>
        <p:nvSpPr>
          <p:cNvPr id="4" name="Slide Number Placeholder 3">
            <a:extLst>
              <a:ext uri="{FF2B5EF4-FFF2-40B4-BE49-F238E27FC236}">
                <a16:creationId xmlns:a16="http://schemas.microsoft.com/office/drawing/2014/main" id="{D98F6F05-E155-79BD-3D85-3CFF9CBE9D74}"/>
              </a:ext>
            </a:extLst>
          </p:cNvPr>
          <p:cNvSpPr>
            <a:spLocks noGrp="1"/>
          </p:cNvSpPr>
          <p:nvPr>
            <p:ph type="sldNum" sz="quarter" idx="12"/>
          </p:nvPr>
        </p:nvSpPr>
        <p:spPr/>
        <p:txBody>
          <a:bodyPr/>
          <a:lstStyle/>
          <a:p>
            <a:fld id="{EF892D59-8F09-EF4B-AD6D-DA609442F868}" type="slidenum">
              <a:rPr lang="en-GB" smtClean="0"/>
              <a:pPr/>
              <a:t>14</a:t>
            </a:fld>
            <a:endParaRPr lang="en-GB"/>
          </a:p>
        </p:txBody>
      </p:sp>
    </p:spTree>
    <p:extLst>
      <p:ext uri="{BB962C8B-B14F-4D97-AF65-F5344CB8AC3E}">
        <p14:creationId xmlns:p14="http://schemas.microsoft.com/office/powerpoint/2010/main" val="4056441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The 'Namespace' trick</a:t>
            </a:r>
          </a:p>
        </p:txBody>
      </p:sp>
      <p:sp>
        <p:nvSpPr>
          <p:cNvPr id="3" name="Content Placeholder 2"/>
          <p:cNvSpPr>
            <a:spLocks noGrp="1"/>
          </p:cNvSpPr>
          <p:nvPr>
            <p:ph sz="quarter" idx="4"/>
          </p:nvPr>
        </p:nvSpPr>
        <p:spPr>
          <a:xfrm>
            <a:off x="443922" y="1359179"/>
            <a:ext cx="11303578" cy="4348715"/>
          </a:xfrm>
        </p:spPr>
        <p:txBody>
          <a:bodyPr>
            <a:normAutofit/>
          </a:bodyPr>
          <a:lstStyle/>
          <a:p>
            <a:pPr marL="342900" indent="-342900">
              <a:spcBef>
                <a:spcPts val="0"/>
              </a:spcBef>
              <a:buFont typeface="Arial" panose="020B0604020202020204" pitchFamily="34" charset="0"/>
              <a:buChar char="•"/>
            </a:pPr>
            <a:r>
              <a:rPr lang="en-GB" b="1" dirty="0">
                <a:solidFill>
                  <a:schemeClr val="tx1"/>
                </a:solidFill>
              </a:rPr>
              <a:t>Code outside of a function is executed at import time.</a:t>
            </a:r>
          </a:p>
          <a:p>
            <a:pPr lvl="1">
              <a:spcBef>
                <a:spcPts val="0"/>
              </a:spcBef>
              <a:buFont typeface="Arial" panose="020B0604020202020204" pitchFamily="34" charset="0"/>
              <a:buChar char="•"/>
            </a:pPr>
            <a:r>
              <a:rPr lang="en-GB" dirty="0"/>
              <a:t>This is undesirable if our module could be independently run as a program in its own right.</a:t>
            </a:r>
          </a:p>
          <a:p>
            <a:pPr marL="342900" indent="-342900">
              <a:spcBef>
                <a:spcPts val="0"/>
              </a:spcBef>
              <a:buFont typeface="Arial" panose="020B0604020202020204" pitchFamily="34" charset="0"/>
              <a:buChar char="•"/>
            </a:pPr>
            <a:r>
              <a:rPr lang="en-GB" b="1" dirty="0">
                <a:solidFill>
                  <a:schemeClr val="tx1"/>
                </a:solidFill>
              </a:rPr>
              <a:t>Fortunately, we can test the name of a running module which will be __main__ if run as a program.</a:t>
            </a:r>
          </a:p>
          <a:p>
            <a:pPr marL="457200" lvl="1" indent="0">
              <a:spcBef>
                <a:spcPts val="0"/>
              </a:spcBef>
              <a:buNone/>
            </a:pPr>
            <a:endParaRPr lang="en-GB" dirty="0"/>
          </a:p>
        </p:txBody>
      </p:sp>
      <p:pic>
        <p:nvPicPr>
          <p:cNvPr id="8" name="Picture 7" descr="A diagram that shows the &quot;Namespace&quot; trick works via the use of &quot;if __name__ == &quot;__main__&quot;:&quot; conditional lines of code in multiple modules">
            <a:extLst>
              <a:ext uri="{FF2B5EF4-FFF2-40B4-BE49-F238E27FC236}">
                <a16:creationId xmlns:a16="http://schemas.microsoft.com/office/drawing/2014/main" id="{1301560D-AE6B-EF9D-AEC1-B1CFC732B626}"/>
              </a:ext>
            </a:extLst>
          </p:cNvPr>
          <p:cNvPicPr>
            <a:picLocks noChangeAspect="1"/>
          </p:cNvPicPr>
          <p:nvPr/>
        </p:nvPicPr>
        <p:blipFill>
          <a:blip r:embed="rId3"/>
          <a:stretch>
            <a:fillRect/>
          </a:stretch>
        </p:blipFill>
        <p:spPr>
          <a:xfrm>
            <a:off x="1414275" y="2291316"/>
            <a:ext cx="9362869" cy="4348715"/>
          </a:xfrm>
          <a:prstGeom prst="rect">
            <a:avLst/>
          </a:prstGeom>
        </p:spPr>
      </p:pic>
      <p:sp>
        <p:nvSpPr>
          <p:cNvPr id="6" name="Slide Number Placeholder 5">
            <a:extLst>
              <a:ext uri="{FF2B5EF4-FFF2-40B4-BE49-F238E27FC236}">
                <a16:creationId xmlns:a16="http://schemas.microsoft.com/office/drawing/2014/main" id="{BBF7A9ED-D599-2537-D4A1-55D7D63AB168}"/>
              </a:ext>
            </a:extLst>
          </p:cNvPr>
          <p:cNvSpPr>
            <a:spLocks noGrp="1"/>
          </p:cNvSpPr>
          <p:nvPr>
            <p:ph type="sldNum" sz="quarter" idx="12"/>
          </p:nvPr>
        </p:nvSpPr>
        <p:spPr>
          <a:xfrm>
            <a:off x="9448800" y="6389773"/>
            <a:ext cx="2743200" cy="365125"/>
          </a:xfrm>
        </p:spPr>
        <p:txBody>
          <a:bodyPr/>
          <a:lstStyle/>
          <a:p>
            <a:fld id="{EF892D59-8F09-EF4B-AD6D-DA609442F868}" type="slidenum">
              <a:rPr lang="en-GB" smtClean="0"/>
              <a:pPr/>
              <a:t>15</a:t>
            </a:fld>
            <a:endParaRPr lang="en-GB" dirty="0"/>
          </a:p>
        </p:txBody>
      </p:sp>
    </p:spTree>
    <p:extLst>
      <p:ext uri="{BB962C8B-B14F-4D97-AF65-F5344CB8AC3E}">
        <p14:creationId xmlns:p14="http://schemas.microsoft.com/office/powerpoint/2010/main" val="137415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Module documentation</a:t>
            </a:r>
            <a:endParaRPr lang="en-GB" sz="3000" b="1" dirty="0">
              <a:latin typeface="+mn-lt"/>
            </a:endParaRPr>
          </a:p>
        </p:txBody>
      </p:sp>
      <p:sp>
        <p:nvSpPr>
          <p:cNvPr id="13315" name="Rectangle 3"/>
          <p:cNvSpPr>
            <a:spLocks noGrp="1" noChangeArrowheads="1"/>
          </p:cNvSpPr>
          <p:nvPr>
            <p:ph sz="quarter" idx="4"/>
          </p:nvPr>
        </p:nvSpPr>
        <p:spPr>
          <a:xfrm>
            <a:off x="443922" y="1733108"/>
            <a:ext cx="4094139" cy="4348715"/>
          </a:xfrm>
        </p:spPr>
        <p:txBody>
          <a:bodyPr/>
          <a:lstStyle/>
          <a:p>
            <a:r>
              <a:rPr lang="en-GB" b="1" dirty="0">
                <a:solidFill>
                  <a:schemeClr val="tx1"/>
                </a:solidFill>
              </a:rPr>
              <a:t>Docstring for the module must be at the (very) start:</a:t>
            </a:r>
          </a:p>
          <a:p>
            <a:pPr marL="457200" lvl="1" indent="-228600">
              <a:buFont typeface="Arial" panose="020B0604020202020204" pitchFamily="34" charset="0"/>
              <a:buChar char="•"/>
            </a:pPr>
            <a:r>
              <a:rPr lang="en-GB" sz="1800" dirty="0"/>
              <a:t>Or explicitly assigned to __doc__</a:t>
            </a:r>
          </a:p>
          <a:p>
            <a:pPr marL="457200" lvl="1" indent="-228600">
              <a:buFont typeface="Arial" panose="020B0604020202020204" pitchFamily="34" charset="0"/>
              <a:buChar char="•"/>
            </a:pPr>
            <a:r>
              <a:rPr lang="en-GB" sz="1800" dirty="0">
                <a:latin typeface="Montserrat"/>
              </a:rPr>
              <a:t>Used by the </a:t>
            </a:r>
            <a:r>
              <a:rPr lang="en-GB" sz="1800" dirty="0" err="1">
                <a:latin typeface="Montserrat"/>
              </a:rPr>
              <a:t>pydoc</a:t>
            </a:r>
            <a:r>
              <a:rPr lang="en-GB" sz="1800" dirty="0">
                <a:latin typeface="Montserrat"/>
              </a:rPr>
              <a:t> utility to generate documentation files.</a:t>
            </a:r>
          </a:p>
          <a:p>
            <a:pPr marL="457200" lvl="1" indent="-228600">
              <a:buFont typeface="Arial" panose="020B0604020202020204" pitchFamily="34" charset="0"/>
              <a:buChar char="•"/>
            </a:pPr>
            <a:r>
              <a:rPr lang="en-GB" sz="1800" dirty="0"/>
              <a:t>A default help format is provided.</a:t>
            </a:r>
          </a:p>
        </p:txBody>
      </p:sp>
      <p:sp>
        <p:nvSpPr>
          <p:cNvPr id="13317" name="Text Box 4"/>
          <p:cNvSpPr txBox="1">
            <a:spLocks noChangeArrowheads="1"/>
          </p:cNvSpPr>
          <p:nvPr/>
        </p:nvSpPr>
        <p:spPr bwMode="auto">
          <a:xfrm>
            <a:off x="4619450" y="2795745"/>
            <a:ext cx="5027338" cy="3600986"/>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200" dirty="0">
                <a:solidFill>
                  <a:schemeClr val="bg1"/>
                </a:solidFill>
                <a:latin typeface="Consolas" panose="020B0609020204030204" pitchFamily="49" charset="0"/>
              </a:rPr>
              <a:t>&gt;&gt;&gt; </a:t>
            </a:r>
            <a:r>
              <a:rPr lang="en-GB" sz="1200" b="1" dirty="0">
                <a:solidFill>
                  <a:schemeClr val="bg1"/>
                </a:solidFill>
                <a:latin typeface="Consolas" panose="020B0609020204030204" pitchFamily="49" charset="0"/>
              </a:rPr>
              <a:t>help</a:t>
            </a:r>
            <a:r>
              <a:rPr lang="en-GB" sz="1200" dirty="0">
                <a:solidFill>
                  <a:schemeClr val="bg1"/>
                </a:solidFill>
                <a:latin typeface="Consolas" panose="020B0609020204030204" pitchFamily="49" charset="0"/>
              </a:rPr>
              <a:t>(</a:t>
            </a:r>
            <a:r>
              <a:rPr lang="en-GB" sz="1200" dirty="0" err="1">
                <a:solidFill>
                  <a:schemeClr val="bg1"/>
                </a:solidFill>
                <a:latin typeface="Consolas" panose="020B0609020204030204" pitchFamily="49" charset="0"/>
              </a:rPr>
              <a:t>mymodule_a</a:t>
            </a:r>
            <a:r>
              <a:rPr lang="en-GB" sz="1200" dirty="0">
                <a:solidFill>
                  <a:schemeClr val="bg1"/>
                </a:solidFill>
                <a:latin typeface="Consolas" panose="020B0609020204030204" pitchFamily="49" charset="0"/>
              </a:rPr>
              <a:t>)</a:t>
            </a:r>
          </a:p>
          <a:p>
            <a:pPr>
              <a:spcBef>
                <a:spcPct val="0"/>
              </a:spcBef>
            </a:pPr>
            <a:r>
              <a:rPr lang="en-GB" sz="1200" dirty="0">
                <a:solidFill>
                  <a:schemeClr val="bg1"/>
                </a:solidFill>
                <a:latin typeface="Consolas" panose="020B0609020204030204" pitchFamily="49" charset="0"/>
              </a:rPr>
              <a:t>Help on module </a:t>
            </a:r>
            <a:r>
              <a:rPr lang="en-GB" sz="1200" dirty="0" err="1">
                <a:solidFill>
                  <a:schemeClr val="bg1"/>
                </a:solidFill>
                <a:latin typeface="Consolas" panose="020B0609020204030204" pitchFamily="49" charset="0"/>
              </a:rPr>
              <a:t>mymodule_a</a:t>
            </a:r>
            <a:r>
              <a:rPr lang="en-GB" sz="1200" dirty="0">
                <a:solidFill>
                  <a:schemeClr val="bg1"/>
                </a:solidFill>
                <a:latin typeface="Consolas" panose="020B0609020204030204" pitchFamily="49" charset="0"/>
              </a:rPr>
              <a:t>:</a:t>
            </a:r>
          </a:p>
          <a:p>
            <a:pPr>
              <a:spcBef>
                <a:spcPct val="0"/>
              </a:spcBef>
            </a:pPr>
            <a:endParaRPr lang="en-GB" sz="1200" dirty="0">
              <a:solidFill>
                <a:schemeClr val="bg1"/>
              </a:solidFill>
              <a:latin typeface="Consolas" panose="020B0609020204030204" pitchFamily="49" charset="0"/>
            </a:endParaRPr>
          </a:p>
          <a:p>
            <a:pPr>
              <a:spcBef>
                <a:spcPct val="0"/>
              </a:spcBef>
            </a:pPr>
            <a:r>
              <a:rPr lang="en-GB" sz="1200" dirty="0">
                <a:solidFill>
                  <a:schemeClr val="bg1"/>
                </a:solidFill>
                <a:latin typeface="Consolas" panose="020B0609020204030204" pitchFamily="49" charset="0"/>
              </a:rPr>
              <a:t>NAME</a:t>
            </a:r>
          </a:p>
          <a:p>
            <a:pPr>
              <a:spcBef>
                <a:spcPct val="0"/>
              </a:spcBef>
            </a:pPr>
            <a:r>
              <a:rPr lang="en-GB" sz="1200" dirty="0">
                <a:solidFill>
                  <a:schemeClr val="bg1"/>
                </a:solidFill>
                <a:latin typeface="Consolas" panose="020B0609020204030204" pitchFamily="49" charset="0"/>
              </a:rPr>
              <a:t>    </a:t>
            </a:r>
            <a:r>
              <a:rPr lang="en-GB" sz="1200" dirty="0" err="1">
                <a:solidFill>
                  <a:schemeClr val="bg1"/>
                </a:solidFill>
                <a:latin typeface="Consolas" panose="020B0609020204030204" pitchFamily="49" charset="0"/>
              </a:rPr>
              <a:t>mymodule_a</a:t>
            </a:r>
            <a:endParaRPr lang="en-GB" sz="1200" dirty="0">
              <a:solidFill>
                <a:schemeClr val="bg1"/>
              </a:solidFill>
              <a:latin typeface="Consolas" panose="020B0609020204030204" pitchFamily="49" charset="0"/>
            </a:endParaRPr>
          </a:p>
          <a:p>
            <a:pPr>
              <a:spcBef>
                <a:spcPct val="0"/>
              </a:spcBef>
            </a:pPr>
            <a:endParaRPr lang="en-GB" sz="1200" dirty="0">
              <a:solidFill>
                <a:schemeClr val="bg1"/>
              </a:solidFill>
              <a:latin typeface="Consolas" panose="020B0609020204030204" pitchFamily="49" charset="0"/>
            </a:endParaRPr>
          </a:p>
          <a:p>
            <a:pPr>
              <a:spcBef>
                <a:spcPct val="0"/>
              </a:spcBef>
            </a:pPr>
            <a:r>
              <a:rPr lang="en-GB" sz="1200" dirty="0">
                <a:solidFill>
                  <a:schemeClr val="bg1"/>
                </a:solidFill>
                <a:latin typeface="Consolas" panose="020B0609020204030204" pitchFamily="49" charset="0"/>
              </a:rPr>
              <a:t>FILE</a:t>
            </a:r>
          </a:p>
          <a:p>
            <a:pPr>
              <a:spcBef>
                <a:spcPct val="0"/>
              </a:spcBef>
            </a:pPr>
            <a:r>
              <a:rPr lang="en-GB" sz="1200" dirty="0">
                <a:solidFill>
                  <a:schemeClr val="bg1"/>
                </a:solidFill>
                <a:latin typeface="Consolas" panose="020B0609020204030204" pitchFamily="49" charset="0"/>
              </a:rPr>
              <a:t>    c:\qa\python\mydemos\demomodules\mymodule_a.py</a:t>
            </a:r>
          </a:p>
          <a:p>
            <a:pPr>
              <a:spcBef>
                <a:spcPct val="0"/>
              </a:spcBef>
            </a:pPr>
            <a:endParaRPr lang="en-GB" sz="1200" dirty="0">
              <a:solidFill>
                <a:schemeClr val="bg1"/>
              </a:solidFill>
              <a:latin typeface="Consolas" panose="020B0609020204030204" pitchFamily="49" charset="0"/>
            </a:endParaRPr>
          </a:p>
          <a:p>
            <a:pPr>
              <a:spcBef>
                <a:spcPct val="0"/>
              </a:spcBef>
            </a:pPr>
            <a:r>
              <a:rPr lang="en-GB" sz="1200" dirty="0">
                <a:solidFill>
                  <a:schemeClr val="bg1"/>
                </a:solidFill>
                <a:latin typeface="Consolas" panose="020B0609020204030204" pitchFamily="49" charset="0"/>
              </a:rPr>
              <a:t>DESCRIPTION</a:t>
            </a:r>
          </a:p>
          <a:p>
            <a:pPr>
              <a:spcBef>
                <a:spcPct val="0"/>
              </a:spcBef>
            </a:pPr>
            <a:r>
              <a:rPr lang="en-GB" sz="1200" dirty="0">
                <a:solidFill>
                  <a:schemeClr val="bg1"/>
                </a:solidFill>
                <a:latin typeface="Consolas" panose="020B0609020204030204" pitchFamily="49" charset="0"/>
              </a:rPr>
              <a:t>    This is a test module containing one</a:t>
            </a:r>
          </a:p>
          <a:p>
            <a:pPr>
              <a:spcBef>
                <a:spcPct val="0"/>
              </a:spcBef>
            </a:pPr>
            <a:r>
              <a:rPr lang="en-GB" sz="1200" dirty="0">
                <a:solidFill>
                  <a:schemeClr val="bg1"/>
                </a:solidFill>
                <a:latin typeface="Consolas" panose="020B0609020204030204" pitchFamily="49" charset="0"/>
              </a:rPr>
              <a:t>    function, my_func1</a:t>
            </a:r>
          </a:p>
          <a:p>
            <a:pPr>
              <a:spcBef>
                <a:spcPct val="0"/>
              </a:spcBef>
            </a:pPr>
            <a:endParaRPr lang="en-GB" sz="1200" dirty="0">
              <a:solidFill>
                <a:schemeClr val="bg1"/>
              </a:solidFill>
              <a:latin typeface="Consolas" panose="020B0609020204030204" pitchFamily="49" charset="0"/>
            </a:endParaRPr>
          </a:p>
          <a:p>
            <a:pPr>
              <a:spcBef>
                <a:spcPct val="0"/>
              </a:spcBef>
            </a:pPr>
            <a:r>
              <a:rPr lang="en-GB" sz="1200" dirty="0">
                <a:solidFill>
                  <a:schemeClr val="bg1"/>
                </a:solidFill>
                <a:latin typeface="Consolas" panose="020B0609020204030204" pitchFamily="49" charset="0"/>
              </a:rPr>
              <a:t>FUNCTIONS</a:t>
            </a:r>
          </a:p>
          <a:p>
            <a:pPr>
              <a:spcBef>
                <a:spcPct val="0"/>
              </a:spcBef>
            </a:pPr>
            <a:r>
              <a:rPr lang="en-GB" sz="1200" dirty="0">
                <a:solidFill>
                  <a:schemeClr val="bg1"/>
                </a:solidFill>
                <a:latin typeface="Consolas" panose="020B0609020204030204" pitchFamily="49" charset="0"/>
              </a:rPr>
              <a:t>    my_func1()</a:t>
            </a:r>
          </a:p>
          <a:p>
            <a:pPr>
              <a:spcBef>
                <a:spcPct val="0"/>
              </a:spcBef>
            </a:pPr>
            <a:r>
              <a:rPr lang="en-GB" sz="1200" dirty="0">
                <a:solidFill>
                  <a:schemeClr val="bg1"/>
                </a:solidFill>
                <a:latin typeface="Consolas" panose="020B0609020204030204" pitchFamily="49" charset="0"/>
              </a:rPr>
              <a:t>        my_func1 has no parameters and prints 'Hello'    </a:t>
            </a:r>
          </a:p>
          <a:p>
            <a:pPr>
              <a:spcBef>
                <a:spcPct val="0"/>
              </a:spcBef>
            </a:pPr>
            <a:endParaRPr lang="en-GB" sz="1200" dirty="0">
              <a:solidFill>
                <a:schemeClr val="bg1"/>
              </a:solidFill>
              <a:latin typeface="Consolas" panose="020B0609020204030204" pitchFamily="49" charset="0"/>
            </a:endParaRPr>
          </a:p>
          <a:p>
            <a:pPr>
              <a:spcBef>
                <a:spcPct val="0"/>
              </a:spcBef>
            </a:pPr>
            <a:r>
              <a:rPr lang="en-GB" sz="1200" dirty="0">
                <a:solidFill>
                  <a:schemeClr val="bg1"/>
                </a:solidFill>
                <a:latin typeface="Consolas" panose="020B0609020204030204" pitchFamily="49" charset="0"/>
              </a:rPr>
              <a:t>DATA</a:t>
            </a:r>
          </a:p>
          <a:p>
            <a:pPr>
              <a:spcBef>
                <a:spcPct val="0"/>
              </a:spcBef>
            </a:pPr>
            <a:r>
              <a:rPr lang="en-GB" sz="1200" dirty="0">
                <a:solidFill>
                  <a:schemeClr val="bg1"/>
                </a:solidFill>
                <a:latin typeface="Consolas" panose="020B0609020204030204" pitchFamily="49" charset="0"/>
              </a:rPr>
              <a:t>    var1 = 42</a:t>
            </a:r>
          </a:p>
        </p:txBody>
      </p:sp>
      <p:sp>
        <p:nvSpPr>
          <p:cNvPr id="13319" name="Text Box 5"/>
          <p:cNvSpPr txBox="1">
            <a:spLocks noChangeArrowheads="1"/>
          </p:cNvSpPr>
          <p:nvPr/>
        </p:nvSpPr>
        <p:spPr bwMode="auto">
          <a:xfrm>
            <a:off x="9932179" y="3468983"/>
            <a:ext cx="179247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Module docstring</a:t>
            </a:r>
          </a:p>
        </p:txBody>
      </p:sp>
      <p:sp>
        <p:nvSpPr>
          <p:cNvPr id="13321" name="Line 7"/>
          <p:cNvSpPr>
            <a:spLocks noChangeShapeType="1"/>
          </p:cNvSpPr>
          <p:nvPr/>
        </p:nvSpPr>
        <p:spPr bwMode="auto">
          <a:xfrm flipH="1">
            <a:off x="8144836" y="3812142"/>
            <a:ext cx="2287637" cy="90170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13320" name="Text Box 6"/>
          <p:cNvSpPr txBox="1">
            <a:spLocks noChangeArrowheads="1"/>
          </p:cNvSpPr>
          <p:nvPr/>
        </p:nvSpPr>
        <p:spPr bwMode="auto">
          <a:xfrm>
            <a:off x="9957162" y="4397586"/>
            <a:ext cx="191751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Function docstring</a:t>
            </a:r>
          </a:p>
        </p:txBody>
      </p:sp>
      <p:sp>
        <p:nvSpPr>
          <p:cNvPr id="13322" name="Line 8"/>
          <p:cNvSpPr>
            <a:spLocks noChangeShapeType="1"/>
          </p:cNvSpPr>
          <p:nvPr/>
        </p:nvSpPr>
        <p:spPr bwMode="auto">
          <a:xfrm flipH="1">
            <a:off x="8604632" y="4713842"/>
            <a:ext cx="1827840" cy="707681"/>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2" name="Slide Number Placeholder 1">
            <a:extLst>
              <a:ext uri="{FF2B5EF4-FFF2-40B4-BE49-F238E27FC236}">
                <a16:creationId xmlns:a16="http://schemas.microsoft.com/office/drawing/2014/main" id="{B47DB958-6F41-ECEF-340B-8CBABBDCD0EB}"/>
              </a:ext>
            </a:extLst>
          </p:cNvPr>
          <p:cNvSpPr>
            <a:spLocks noGrp="1"/>
          </p:cNvSpPr>
          <p:nvPr>
            <p:ph type="sldNum" sz="quarter" idx="12"/>
          </p:nvPr>
        </p:nvSpPr>
        <p:spPr/>
        <p:txBody>
          <a:bodyPr/>
          <a:lstStyle/>
          <a:p>
            <a:fld id="{EF892D59-8F09-EF4B-AD6D-DA609442F868}" type="slidenum">
              <a:rPr lang="en-GB" smtClean="0"/>
              <a:pPr/>
              <a:t>16</a:t>
            </a:fld>
            <a:endParaRPr lang="en-GB"/>
          </a:p>
        </p:txBody>
      </p:sp>
    </p:spTree>
    <p:extLst>
      <p:ext uri="{BB962C8B-B14F-4D97-AF65-F5344CB8AC3E}">
        <p14:creationId xmlns:p14="http://schemas.microsoft.com/office/powerpoint/2010/main" val="3547098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j-lt"/>
              </a:rPr>
              <a:t>Python profiler</a:t>
            </a:r>
          </a:p>
        </p:txBody>
      </p:sp>
      <p:sp>
        <p:nvSpPr>
          <p:cNvPr id="16387" name="Content Placeholder 2"/>
          <p:cNvSpPr>
            <a:spLocks noGrp="1"/>
          </p:cNvSpPr>
          <p:nvPr>
            <p:ph sz="quarter" idx="4"/>
          </p:nvPr>
        </p:nvSpPr>
        <p:spPr/>
        <p:txBody>
          <a:bodyPr/>
          <a:lstStyle/>
          <a:p>
            <a:pPr marL="342900" indent="-342900">
              <a:buFont typeface="Arial" panose="020B0604020202020204" pitchFamily="34" charset="0"/>
              <a:buChar char="•"/>
            </a:pPr>
            <a:r>
              <a:rPr lang="en-GB" b="1" dirty="0">
                <a:solidFill>
                  <a:schemeClr val="tx1"/>
                </a:solidFill>
              </a:rPr>
              <a:t>The </a:t>
            </a:r>
            <a:r>
              <a:rPr lang="en-GB" b="1" dirty="0" err="1">
                <a:solidFill>
                  <a:schemeClr val="tx1"/>
                </a:solidFill>
              </a:rPr>
              <a:t>cProfile</a:t>
            </a:r>
            <a:r>
              <a:rPr lang="en-GB" b="1" dirty="0">
                <a:solidFill>
                  <a:schemeClr val="tx1"/>
                </a:solidFill>
              </a:rPr>
              <a:t> module</a:t>
            </a:r>
          </a:p>
          <a:p>
            <a:pPr lvl="1">
              <a:buFont typeface="Arial" panose="020B0604020202020204" pitchFamily="34" charset="0"/>
              <a:buChar char="•"/>
            </a:pPr>
            <a:r>
              <a:rPr lang="en-GB" dirty="0"/>
              <a:t>Profile a specific function from a script.</a:t>
            </a:r>
          </a:p>
          <a:p>
            <a:pPr lvl="1"/>
            <a:endParaRPr lang="en-GB" dirty="0"/>
          </a:p>
          <a:p>
            <a:pPr lvl="1"/>
            <a:endParaRPr lang="en-GB" sz="800" dirty="0"/>
          </a:p>
          <a:p>
            <a:pPr lvl="1"/>
            <a:endParaRPr lang="en-GB" dirty="0"/>
          </a:p>
          <a:p>
            <a:endParaRPr lang="en-GB" dirty="0">
              <a:solidFill>
                <a:schemeClr val="tx1"/>
              </a:solidFill>
            </a:endParaRPr>
          </a:p>
          <a:p>
            <a:endParaRPr lang="en-GB" dirty="0">
              <a:solidFill>
                <a:schemeClr val="tx1"/>
              </a:solidFill>
            </a:endParaRPr>
          </a:p>
          <a:p>
            <a:pPr lvl="1">
              <a:buFont typeface="Arial" panose="020B0604020202020204" pitchFamily="34" charset="0"/>
              <a:buChar char="•"/>
            </a:pPr>
            <a:r>
              <a:rPr lang="en-GB" dirty="0"/>
              <a:t>Or the whole script from the command-line.</a:t>
            </a:r>
          </a:p>
          <a:p>
            <a:pPr lvl="1"/>
            <a:endParaRPr lang="en-GB" dirty="0"/>
          </a:p>
          <a:p>
            <a:pPr lvl="1">
              <a:buFontTx/>
              <a:buNone/>
            </a:pPr>
            <a:endParaRPr lang="en-GB" dirty="0"/>
          </a:p>
          <a:p>
            <a:pPr marL="342900" indent="-342900">
              <a:buFont typeface="Arial" panose="020B0604020202020204" pitchFamily="34" charset="0"/>
              <a:buChar char="•"/>
            </a:pPr>
            <a:r>
              <a:rPr lang="en-GB" b="1" dirty="0">
                <a:solidFill>
                  <a:schemeClr val="tx1"/>
                </a:solidFill>
              </a:rPr>
              <a:t>Analyse the output file using </a:t>
            </a:r>
            <a:r>
              <a:rPr lang="en-GB" b="1" dirty="0" err="1">
                <a:solidFill>
                  <a:schemeClr val="tx1"/>
                </a:solidFill>
              </a:rPr>
              <a:t>pstats</a:t>
            </a:r>
            <a:r>
              <a:rPr lang="en-GB" b="1" dirty="0">
                <a:solidFill>
                  <a:schemeClr val="tx1"/>
                </a:solidFill>
              </a:rPr>
              <a:t> shell.</a:t>
            </a:r>
          </a:p>
        </p:txBody>
      </p:sp>
      <p:sp>
        <p:nvSpPr>
          <p:cNvPr id="16395" name="TextBox 3"/>
          <p:cNvSpPr txBox="1">
            <a:spLocks noChangeArrowheads="1"/>
          </p:cNvSpPr>
          <p:nvPr/>
        </p:nvSpPr>
        <p:spPr bwMode="auto">
          <a:xfrm>
            <a:off x="1188329" y="2364518"/>
            <a:ext cx="6599237" cy="923229"/>
          </a:xfrm>
          <a:prstGeom prst="rect">
            <a:avLst/>
          </a:prstGeom>
          <a:solidFill>
            <a:schemeClr val="tx1"/>
          </a:solidFill>
          <a:ln w="9525">
            <a:solidFill>
              <a:srgbClr val="000000"/>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urier New" panose="02070309020205020404" pitchFamily="49" charset="0"/>
              </a:rPr>
              <a:t>import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800" dirty="0">
                <a:solidFill>
                  <a:schemeClr val="bg1"/>
                </a:solidFill>
                <a:latin typeface="Courier New" panose="02070309020205020404" pitchFamily="49" charset="0"/>
              </a:rPr>
              <a:t>import </a:t>
            </a:r>
            <a:r>
              <a:rPr lang="en-GB" sz="1800" dirty="0" err="1">
                <a:solidFill>
                  <a:schemeClr val="bg1"/>
                </a:solidFill>
                <a:latin typeface="Courier New" panose="02070309020205020404" pitchFamily="49" charset="0"/>
              </a:rPr>
              <a:t>cProfile</a:t>
            </a:r>
            <a:endParaRPr lang="en-GB" sz="1800" dirty="0">
              <a:solidFill>
                <a:schemeClr val="bg1"/>
              </a:solidFill>
              <a:latin typeface="Courier New" panose="02070309020205020404" pitchFamily="49" charset="0"/>
            </a:endParaRPr>
          </a:p>
          <a:p>
            <a:pPr>
              <a:spcBef>
                <a:spcPct val="0"/>
              </a:spcBef>
            </a:pPr>
            <a:r>
              <a:rPr lang="en-GB" sz="1800" dirty="0" err="1">
                <a:solidFill>
                  <a:schemeClr val="bg1"/>
                </a:solidFill>
                <a:latin typeface="Courier New" panose="02070309020205020404" pitchFamily="49" charset="0"/>
              </a:rPr>
              <a:t>cProfile.run</a:t>
            </a:r>
            <a:r>
              <a:rPr lang="en-GB" sz="1800" dirty="0">
                <a:solidFill>
                  <a:schemeClr val="bg1"/>
                </a:solidFill>
                <a:latin typeface="Courier New" panose="02070309020205020404" pitchFamily="49" charset="0"/>
              </a:rPr>
              <a:t>('</a:t>
            </a:r>
            <a:r>
              <a:rPr lang="en-GB" sz="1800" dirty="0" err="1">
                <a:solidFill>
                  <a:schemeClr val="bg1"/>
                </a:solidFill>
                <a:latin typeface="Courier New" panose="02070309020205020404" pitchFamily="49" charset="0"/>
              </a:rPr>
              <a:t>mymodule.start</a:t>
            </a:r>
            <a:r>
              <a:rPr lang="en-GB" sz="1800" dirty="0">
                <a:solidFill>
                  <a:schemeClr val="bg1"/>
                </a:solidFill>
                <a:latin typeface="Courier New" panose="02070309020205020404" pitchFamily="49" charset="0"/>
              </a:rPr>
              <a:t>()', '</a:t>
            </a:r>
            <a:r>
              <a:rPr lang="en-GB" sz="1800" dirty="0" err="1">
                <a:solidFill>
                  <a:schemeClr val="bg1"/>
                </a:solidFill>
                <a:latin typeface="Courier New" panose="02070309020205020404" pitchFamily="49" charset="0"/>
              </a:rPr>
              <a:t>start.prof</a:t>
            </a:r>
            <a:r>
              <a:rPr lang="en-GB" sz="1800" dirty="0">
                <a:solidFill>
                  <a:schemeClr val="bg1"/>
                </a:solidFill>
                <a:latin typeface="Courier New" panose="02070309020205020404" pitchFamily="49" charset="0"/>
              </a:rPr>
              <a:t>')</a:t>
            </a:r>
          </a:p>
        </p:txBody>
      </p:sp>
      <p:sp>
        <p:nvSpPr>
          <p:cNvPr id="16396" name="TextBox 4"/>
          <p:cNvSpPr txBox="1">
            <a:spLocks noChangeArrowheads="1"/>
          </p:cNvSpPr>
          <p:nvPr/>
        </p:nvSpPr>
        <p:spPr bwMode="auto">
          <a:xfrm>
            <a:off x="8013032" y="2711189"/>
            <a:ext cx="3607806" cy="66172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ts val="600"/>
              </a:spcBef>
            </a:pPr>
            <a:r>
              <a:rPr lang="en-GB" sz="1600" dirty="0">
                <a:latin typeface="+mn-lt"/>
              </a:rPr>
              <a:t>Save statistics to this file (optional)</a:t>
            </a:r>
          </a:p>
          <a:p>
            <a:pPr>
              <a:spcBef>
                <a:spcPts val="600"/>
              </a:spcBef>
            </a:pPr>
            <a:r>
              <a:rPr lang="en-GB" sz="1600" dirty="0">
                <a:latin typeface="+mn-lt"/>
              </a:rPr>
              <a:t>Default: display statistics to </a:t>
            </a:r>
            <a:r>
              <a:rPr lang="en-GB" sz="1600" dirty="0" err="1">
                <a:latin typeface="+mn-lt"/>
              </a:rPr>
              <a:t>stdout</a:t>
            </a:r>
            <a:endParaRPr lang="en-GB" sz="1600" dirty="0">
              <a:latin typeface="+mn-lt"/>
            </a:endParaRPr>
          </a:p>
        </p:txBody>
      </p:sp>
      <p:cxnSp>
        <p:nvCxnSpPr>
          <p:cNvPr id="16397" name="Straight Arrow Connector 6"/>
          <p:cNvCxnSpPr>
            <a:cxnSpLocks noChangeShapeType="1"/>
          </p:cNvCxnSpPr>
          <p:nvPr/>
        </p:nvCxnSpPr>
        <p:spPr bwMode="auto">
          <a:xfrm flipH="1" flipV="1">
            <a:off x="7007726" y="3348361"/>
            <a:ext cx="1005305" cy="101863"/>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xmlns="">
                <a:noFill/>
              </a14:hiddenFill>
            </a:ext>
          </a:extLst>
        </p:spPr>
      </p:cxnSp>
      <p:sp>
        <p:nvSpPr>
          <p:cNvPr id="8" name="TextBox 5"/>
          <p:cNvSpPr txBox="1">
            <a:spLocks noChangeArrowheads="1"/>
          </p:cNvSpPr>
          <p:nvPr/>
        </p:nvSpPr>
        <p:spPr bwMode="auto">
          <a:xfrm>
            <a:off x="2888627" y="4279404"/>
            <a:ext cx="6588183" cy="338554"/>
          </a:xfrm>
          <a:prstGeom prst="rect">
            <a:avLst/>
          </a:prstGeom>
          <a:solidFill>
            <a:srgbClr val="000000"/>
          </a:solidFill>
          <a:ln w="9525">
            <a:noFill/>
            <a:miter lim="800000"/>
            <a:headEnd/>
            <a:tailEnd/>
          </a:ln>
          <a:effectLst/>
        </p:spPr>
        <p:txBody>
          <a:bodyPr wrap="square">
            <a:spAutoFit/>
          </a:bodyPr>
          <a:lstStyle/>
          <a:p>
            <a:pPr>
              <a:defRPr/>
            </a:pPr>
            <a:r>
              <a:rPr lang="en-GB" sz="1600" dirty="0">
                <a:solidFill>
                  <a:schemeClr val="bg1"/>
                </a:solidFill>
                <a:latin typeface="Consolas" panose="020B0609020204030204" pitchFamily="49" charset="0"/>
              </a:rPr>
              <a:t>C:\QA&gt;python -m </a:t>
            </a:r>
            <a:r>
              <a:rPr lang="en-GB" sz="1600" dirty="0" err="1">
                <a:solidFill>
                  <a:schemeClr val="bg1"/>
                </a:solidFill>
                <a:latin typeface="Consolas" panose="020B0609020204030204" pitchFamily="49" charset="0"/>
              </a:rPr>
              <a:t>cProfile</a:t>
            </a:r>
            <a:r>
              <a:rPr lang="en-GB" sz="1600" dirty="0">
                <a:solidFill>
                  <a:schemeClr val="bg1"/>
                </a:solidFill>
                <a:latin typeface="Consolas" panose="020B0609020204030204" pitchFamily="49" charset="0"/>
              </a:rPr>
              <a:t> thing.py</a:t>
            </a:r>
          </a:p>
        </p:txBody>
      </p:sp>
      <p:sp>
        <p:nvSpPr>
          <p:cNvPr id="11" name="TextBox 10"/>
          <p:cNvSpPr txBox="1"/>
          <p:nvPr/>
        </p:nvSpPr>
        <p:spPr>
          <a:xfrm>
            <a:off x="2888627" y="5320592"/>
            <a:ext cx="6588151" cy="984885"/>
          </a:xfrm>
          <a:prstGeom prst="rect">
            <a:avLst/>
          </a:prstGeom>
          <a:solidFill>
            <a:srgbClr val="000000"/>
          </a:solidFill>
          <a:ln>
            <a:noFill/>
          </a:ln>
          <a:effectLst/>
        </p:spPr>
        <p:txBody>
          <a:bodyPr wrap="square">
            <a:spAutoFit/>
          </a:bodyPr>
          <a:lstStyle/>
          <a:p>
            <a:pPr>
              <a:spcBef>
                <a:spcPts val="600"/>
              </a:spcBef>
              <a:defRPr/>
            </a:pPr>
            <a:r>
              <a:rPr lang="en-GB" sz="1600" dirty="0">
                <a:solidFill>
                  <a:schemeClr val="bg1"/>
                </a:solidFill>
                <a:latin typeface="Consolas" panose="020B0609020204030204" pitchFamily="49" charset="0"/>
              </a:rPr>
              <a:t>C:\QA&gt;python -m </a:t>
            </a:r>
            <a:r>
              <a:rPr lang="en-GB" sz="1600" dirty="0" err="1">
                <a:solidFill>
                  <a:schemeClr val="bg1"/>
                </a:solidFill>
                <a:latin typeface="Consolas" panose="020B0609020204030204" pitchFamily="49" charset="0"/>
              </a:rPr>
              <a:t>pstats</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start.prof</a:t>
            </a:r>
            <a:endParaRPr lang="en-GB" sz="1600" dirty="0">
              <a:solidFill>
                <a:schemeClr val="bg1"/>
              </a:solidFill>
              <a:latin typeface="Consolas" panose="020B0609020204030204" pitchFamily="49" charset="0"/>
            </a:endParaRPr>
          </a:p>
          <a:p>
            <a:pPr>
              <a:spcBef>
                <a:spcPts val="600"/>
              </a:spcBef>
              <a:defRPr/>
            </a:pPr>
            <a:r>
              <a:rPr lang="en-GB" sz="1600" dirty="0">
                <a:solidFill>
                  <a:schemeClr val="bg1"/>
                </a:solidFill>
                <a:latin typeface="Consolas" panose="020B0609020204030204" pitchFamily="49" charset="0"/>
              </a:rPr>
              <a:t>Welcome to the profile statistics browser.</a:t>
            </a:r>
          </a:p>
          <a:p>
            <a:pPr>
              <a:spcBef>
                <a:spcPts val="600"/>
              </a:spcBef>
              <a:defRPr/>
            </a:pPr>
            <a:r>
              <a:rPr lang="en-GB" sz="1600" dirty="0">
                <a:solidFill>
                  <a:schemeClr val="bg1"/>
                </a:solidFill>
                <a:latin typeface="Consolas" panose="020B0609020204030204" pitchFamily="49" charset="0"/>
              </a:rPr>
              <a:t>% help</a:t>
            </a:r>
          </a:p>
        </p:txBody>
      </p:sp>
      <p:sp>
        <p:nvSpPr>
          <p:cNvPr id="4" name="Slide Number Placeholder 3">
            <a:extLst>
              <a:ext uri="{FF2B5EF4-FFF2-40B4-BE49-F238E27FC236}">
                <a16:creationId xmlns:a16="http://schemas.microsoft.com/office/drawing/2014/main" id="{6B1224C6-FEF4-DE78-CCAD-0C6D9DCBB700}"/>
              </a:ext>
            </a:extLst>
          </p:cNvPr>
          <p:cNvSpPr>
            <a:spLocks noGrp="1"/>
          </p:cNvSpPr>
          <p:nvPr>
            <p:ph type="sldNum" sz="quarter" idx="12"/>
          </p:nvPr>
        </p:nvSpPr>
        <p:spPr/>
        <p:txBody>
          <a:bodyPr/>
          <a:lstStyle/>
          <a:p>
            <a:fld id="{EF892D59-8F09-EF4B-AD6D-DA609442F868}" type="slidenum">
              <a:rPr lang="en-GB" smtClean="0"/>
              <a:pPr/>
              <a:t>17</a:t>
            </a:fld>
            <a:endParaRPr lang="en-GB"/>
          </a:p>
        </p:txBody>
      </p:sp>
    </p:spTree>
    <p:extLst>
      <p:ext uri="{BB962C8B-B14F-4D97-AF65-F5344CB8AC3E}">
        <p14:creationId xmlns:p14="http://schemas.microsoft.com/office/powerpoint/2010/main" val="4098054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normAutofit fontScale="92500"/>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a:xfrm>
            <a:off x="443921" y="1733108"/>
            <a:ext cx="6679721" cy="4318557"/>
          </a:xfrm>
        </p:spPr>
        <p:txBody>
          <a:bodyPr/>
          <a:lstStyle/>
          <a:p>
            <a:pPr marL="263525" indent="-263525">
              <a:buAutoNum type="arabicPeriod"/>
            </a:pPr>
            <a:r>
              <a:rPr lang="en-GB" b="1" dirty="0"/>
              <a:t>Suppose a function called add() is defined in a module called arithmetic.py. Which of the following code snippets correctly shows how to import and use the add() function? </a:t>
            </a:r>
            <a:r>
              <a:rPr lang="en-GB" b="1" u="sng" dirty="0"/>
              <a:t>Select all that apply</a:t>
            </a:r>
            <a:r>
              <a:rPr lang="en-GB" b="1" dirty="0"/>
              <a:t>.</a:t>
            </a:r>
          </a:p>
          <a:p>
            <a:pPr>
              <a:spcBef>
                <a:spcPts val="0"/>
              </a:spcBef>
            </a:pPr>
            <a:endParaRPr lang="en-GB" sz="1200" dirty="0">
              <a:latin typeface="Lucida Console" panose="020B0609040504020204" pitchFamily="49" charset="0"/>
            </a:endParaRPr>
          </a:p>
          <a:p>
            <a:pPr>
              <a:spcBef>
                <a:spcPts val="0"/>
              </a:spcBef>
            </a:pPr>
            <a:r>
              <a:rPr lang="en-GB" sz="1200" dirty="0"/>
              <a:t>a.</a:t>
            </a:r>
          </a:p>
          <a:p>
            <a:pPr>
              <a:spcBef>
                <a:spcPts val="0"/>
              </a:spcBef>
            </a:pPr>
            <a:r>
              <a:rPr lang="en-GB" sz="1200" b="1" dirty="0">
                <a:latin typeface="Lucida Console" panose="020B0609040504020204" pitchFamily="49" charset="0"/>
              </a:rPr>
              <a:t>  </a:t>
            </a:r>
            <a:r>
              <a:rPr lang="en-GB" sz="1200" dirty="0">
                <a:latin typeface="Lucida Console" panose="020B0609040504020204" pitchFamily="49" charset="0"/>
              </a:rPr>
              <a:t>import arithmetic</a:t>
            </a:r>
          </a:p>
          <a:p>
            <a:pPr>
              <a:spcBef>
                <a:spcPts val="0"/>
              </a:spcBef>
            </a:pPr>
            <a:r>
              <a:rPr lang="en-GB" sz="1200" dirty="0">
                <a:latin typeface="Lucida Console" panose="020B0609040504020204" pitchFamily="49" charset="0"/>
              </a:rPr>
              <a:t>  result = </a:t>
            </a:r>
            <a:r>
              <a:rPr lang="en-GB" sz="1200" dirty="0" err="1">
                <a:latin typeface="Lucida Console" panose="020B0609040504020204" pitchFamily="49" charset="0"/>
              </a:rPr>
              <a:t>arithmetic.add</a:t>
            </a:r>
            <a:r>
              <a:rPr lang="en-GB" sz="1200" dirty="0">
                <a:latin typeface="Lucida Console" panose="020B0609040504020204" pitchFamily="49" charset="0"/>
              </a:rPr>
              <a:t>(2, 3)</a:t>
            </a:r>
          </a:p>
          <a:p>
            <a:endParaRPr lang="en-GB" sz="1200" dirty="0"/>
          </a:p>
          <a:p>
            <a:pPr>
              <a:spcBef>
                <a:spcPts val="0"/>
              </a:spcBef>
            </a:pPr>
            <a:r>
              <a:rPr lang="en-GB" sz="1200" dirty="0"/>
              <a:t>b.</a:t>
            </a:r>
          </a:p>
          <a:p>
            <a:pPr>
              <a:spcBef>
                <a:spcPts val="0"/>
              </a:spcBef>
            </a:pPr>
            <a:r>
              <a:rPr lang="en-GB" sz="1200" dirty="0">
                <a:latin typeface="Lucida Console" panose="020B0609040504020204" pitchFamily="49" charset="0"/>
              </a:rPr>
              <a:t>  from arithmetic import add</a:t>
            </a:r>
          </a:p>
          <a:p>
            <a:pPr>
              <a:spcBef>
                <a:spcPts val="0"/>
              </a:spcBef>
            </a:pPr>
            <a:r>
              <a:rPr lang="en-GB" sz="1200" dirty="0">
                <a:latin typeface="Lucida Console" panose="020B0609040504020204" pitchFamily="49" charset="0"/>
              </a:rPr>
              <a:t>  result = add(2, 3)</a:t>
            </a:r>
          </a:p>
          <a:p>
            <a:pPr>
              <a:spcBef>
                <a:spcPts val="0"/>
              </a:spcBef>
            </a:pPr>
            <a:endParaRPr lang="en-GB" sz="1200" dirty="0">
              <a:latin typeface="Lucida Console" panose="020B0609040504020204" pitchFamily="49" charset="0"/>
            </a:endParaRPr>
          </a:p>
          <a:p>
            <a:pPr>
              <a:spcBef>
                <a:spcPts val="0"/>
              </a:spcBef>
            </a:pPr>
            <a:r>
              <a:rPr lang="en-GB" sz="1200" dirty="0"/>
              <a:t>c.</a:t>
            </a:r>
          </a:p>
          <a:p>
            <a:pPr>
              <a:spcBef>
                <a:spcPts val="0"/>
              </a:spcBef>
            </a:pPr>
            <a:r>
              <a:rPr lang="en-GB" sz="1200" dirty="0">
                <a:latin typeface="Lucida Console" panose="020B0609040504020204" pitchFamily="49" charset="0"/>
              </a:rPr>
              <a:t>  from arithmetic import add</a:t>
            </a:r>
          </a:p>
          <a:p>
            <a:pPr>
              <a:spcBef>
                <a:spcPts val="0"/>
              </a:spcBef>
            </a:pPr>
            <a:r>
              <a:rPr lang="en-GB" sz="1200" dirty="0">
                <a:latin typeface="Lucida Console" panose="020B0609040504020204" pitchFamily="49" charset="0"/>
              </a:rPr>
              <a:t>  result = </a:t>
            </a:r>
            <a:r>
              <a:rPr lang="en-GB" sz="1200" dirty="0" err="1">
                <a:latin typeface="Lucida Console" panose="020B0609040504020204" pitchFamily="49" charset="0"/>
              </a:rPr>
              <a:t>arithmetic.add</a:t>
            </a:r>
            <a:r>
              <a:rPr lang="en-GB" sz="1200" dirty="0">
                <a:latin typeface="Lucida Console" panose="020B0609040504020204" pitchFamily="49" charset="0"/>
              </a:rPr>
              <a:t>(2, 3)</a:t>
            </a:r>
          </a:p>
          <a:p>
            <a:pPr>
              <a:spcBef>
                <a:spcPts val="0"/>
              </a:spcBef>
            </a:pPr>
            <a:endParaRPr lang="en-GB" sz="1200" dirty="0">
              <a:latin typeface="Lucida Console" panose="020B0609040504020204" pitchFamily="49" charset="0"/>
            </a:endParaRPr>
          </a:p>
          <a:p>
            <a:pPr>
              <a:spcBef>
                <a:spcPts val="0"/>
              </a:spcBef>
            </a:pPr>
            <a:r>
              <a:rPr lang="en-GB" sz="1200" dirty="0"/>
              <a:t>d.</a:t>
            </a:r>
          </a:p>
          <a:p>
            <a:pPr>
              <a:spcBef>
                <a:spcPts val="0"/>
              </a:spcBef>
            </a:pPr>
            <a:r>
              <a:rPr lang="en-GB" sz="1200" dirty="0">
                <a:latin typeface="Lucida Console" panose="020B0609040504020204" pitchFamily="49" charset="0"/>
              </a:rPr>
              <a:t>  import add from arithmetic</a:t>
            </a:r>
          </a:p>
          <a:p>
            <a:pPr>
              <a:spcBef>
                <a:spcPts val="0"/>
              </a:spcBef>
            </a:pPr>
            <a:r>
              <a:rPr lang="en-GB" sz="1200" dirty="0">
                <a:latin typeface="Lucida Console" panose="020B0609040504020204" pitchFamily="49" charset="0"/>
              </a:rPr>
              <a:t>  result = add(2, 3)</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A52B5-B7E6-175F-42D5-B63588E3E8FA}"/>
              </a:ext>
            </a:extLst>
          </p:cNvPr>
          <p:cNvSpPr>
            <a:spLocks noGrp="1"/>
          </p:cNvSpPr>
          <p:nvPr>
            <p:ph type="body" sz="quarter" idx="13"/>
          </p:nvPr>
        </p:nvSpPr>
        <p:spPr/>
        <p:txBody>
          <a:bodyPr/>
          <a:lstStyle/>
          <a:p>
            <a:pPr>
              <a:spcBef>
                <a:spcPts val="1200"/>
              </a:spcBef>
            </a:pPr>
            <a:r>
              <a:rPr lang="en-GB" dirty="0"/>
              <a:t>By the end of this chapter, learners will be able to:</a:t>
            </a:r>
          </a:p>
          <a:p>
            <a:pPr marL="285750" indent="-285750">
              <a:spcBef>
                <a:spcPts val="1200"/>
              </a:spcBef>
              <a:buFont typeface="Arial" panose="020B0604020202020204" pitchFamily="34" charset="0"/>
              <a:buChar char="•"/>
            </a:pPr>
            <a:r>
              <a:rPr lang="en-GB" dirty="0"/>
              <a:t>Understand what modules and packages are </a:t>
            </a:r>
          </a:p>
          <a:p>
            <a:pPr marL="285750" indent="-285750">
              <a:spcBef>
                <a:spcPts val="1200"/>
              </a:spcBef>
              <a:buFont typeface="Arial" panose="020B0604020202020204" pitchFamily="34" charset="0"/>
              <a:buChar char="•"/>
            </a:pPr>
            <a:r>
              <a:rPr lang="en-GB" dirty="0"/>
              <a:t>Know why it's good to use multiple source files</a:t>
            </a:r>
          </a:p>
          <a:p>
            <a:pPr marL="285750" indent="-285750">
              <a:spcBef>
                <a:spcPts val="1200"/>
              </a:spcBef>
              <a:buFont typeface="Arial" panose="020B0604020202020204" pitchFamily="34" charset="0"/>
              <a:buChar char="•"/>
            </a:pPr>
            <a:r>
              <a:rPr lang="en-GB" dirty="0"/>
              <a:t>Import modules and names</a:t>
            </a:r>
          </a:p>
          <a:p>
            <a:pPr marL="285750" indent="-285750">
              <a:spcBef>
                <a:spcPts val="1200"/>
              </a:spcBef>
              <a:buFont typeface="Arial" panose="020B0604020202020204" pitchFamily="34" charset="0"/>
              <a:buChar char="•"/>
            </a:pPr>
            <a:r>
              <a:rPr lang="en-GB" dirty="0"/>
              <a:t>Utilise directories and namespaces as packages</a:t>
            </a:r>
          </a:p>
          <a:p>
            <a:pPr marL="285750" indent="-285750">
              <a:spcBef>
                <a:spcPts val="1200"/>
              </a:spcBef>
              <a:buFont typeface="Arial" panose="020B0604020202020204" pitchFamily="34" charset="0"/>
              <a:buChar char="•"/>
            </a:pPr>
            <a:r>
              <a:rPr lang="en-GB" dirty="0"/>
              <a:t>Implement code that utilises the 'main' trick</a:t>
            </a:r>
          </a:p>
          <a:p>
            <a:pPr marL="285750" indent="-285750">
              <a:spcBef>
                <a:spcPts val="1200"/>
              </a:spcBef>
              <a:buFont typeface="Arial" panose="020B0604020202020204" pitchFamily="34" charset="0"/>
              <a:buChar char="•"/>
            </a:pPr>
            <a:r>
              <a:rPr lang="en-GB" dirty="0"/>
              <a:t>Create module documentation by using docstrings</a:t>
            </a:r>
          </a:p>
          <a:p>
            <a:pPr marL="285750" indent="-285750">
              <a:spcBef>
                <a:spcPts val="1200"/>
              </a:spcBef>
              <a:buFont typeface="Arial" panose="020B0604020202020204" pitchFamily="34" charset="0"/>
              <a:buChar char="•"/>
            </a:pPr>
            <a:r>
              <a:rPr lang="en-GB" dirty="0"/>
              <a:t>Use the Python profiler to understand how code behaves</a:t>
            </a:r>
          </a:p>
        </p:txBody>
      </p:sp>
    </p:spTree>
    <p:extLst>
      <p:ext uri="{BB962C8B-B14F-4D97-AF65-F5344CB8AC3E}">
        <p14:creationId xmlns:p14="http://schemas.microsoft.com/office/powerpoint/2010/main" val="2494540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4EE5-2A7F-2E6D-3FB2-DACEA23C4C05}"/>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CA3AC493-2806-1461-A93C-C795D35940A3}"/>
              </a:ext>
            </a:extLst>
          </p:cNvPr>
          <p:cNvSpPr>
            <a:spLocks noGrp="1"/>
          </p:cNvSpPr>
          <p:nvPr>
            <p:ph type="body" sz="quarter" idx="13"/>
          </p:nvPr>
        </p:nvSpPr>
        <p:spPr/>
        <p:txBody>
          <a:bodyPr/>
          <a:lstStyle/>
          <a:p>
            <a:pPr marL="182563" indent="-182563"/>
            <a:r>
              <a:rPr lang="en-GB" b="1" dirty="0"/>
              <a:t>2. What is the difference between a module and a package in Python?.</a:t>
            </a:r>
          </a:p>
          <a:p>
            <a:pPr marL="342900" indent="-342900">
              <a:buAutoNum type="alphaLcPeriod"/>
            </a:pPr>
            <a:r>
              <a:rPr lang="en-GB" dirty="0"/>
              <a:t>A module is a folder, while a package is a single file</a:t>
            </a:r>
          </a:p>
          <a:p>
            <a:pPr marL="342900" indent="-342900">
              <a:buAutoNum type="alphaLcPeriod"/>
            </a:pPr>
            <a:r>
              <a:rPr lang="en-GB" dirty="0"/>
              <a:t>A module is a single .</a:t>
            </a:r>
            <a:r>
              <a:rPr lang="en-GB" dirty="0" err="1"/>
              <a:t>py</a:t>
            </a:r>
            <a:r>
              <a:rPr lang="en-GB" dirty="0"/>
              <a:t> file, while a package is a collection of modules inside a folder with an __init__.py file</a:t>
            </a:r>
          </a:p>
          <a:p>
            <a:pPr marL="342900" indent="-342900">
              <a:buAutoNum type="alphaLcPeriod"/>
            </a:pPr>
            <a:r>
              <a:rPr lang="en-GB" dirty="0"/>
              <a:t>Both terms mean the same</a:t>
            </a:r>
          </a:p>
          <a:p>
            <a:pPr marL="342900" indent="-342900">
              <a:buAutoNum type="alphaLcPeriod"/>
            </a:pPr>
            <a:r>
              <a:rPr lang="en-GB" dirty="0"/>
              <a:t>A package can only contain built-in functions, while modules cannot</a:t>
            </a:r>
          </a:p>
        </p:txBody>
      </p:sp>
    </p:spTree>
    <p:extLst>
      <p:ext uri="{BB962C8B-B14F-4D97-AF65-F5344CB8AC3E}">
        <p14:creationId xmlns:p14="http://schemas.microsoft.com/office/powerpoint/2010/main" val="191348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7B66-4AF5-DDBA-F88A-7E739E5A1CEE}"/>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A5268FF-AB08-C555-474E-81773E1D461F}"/>
              </a:ext>
            </a:extLst>
          </p:cNvPr>
          <p:cNvSpPr>
            <a:spLocks noGrp="1"/>
          </p:cNvSpPr>
          <p:nvPr>
            <p:ph type="body" sz="quarter" idx="13"/>
          </p:nvPr>
        </p:nvSpPr>
        <p:spPr>
          <a:xfrm>
            <a:off x="443921" y="1733108"/>
            <a:ext cx="6679721" cy="4477911"/>
          </a:xfrm>
        </p:spPr>
        <p:txBody>
          <a:bodyPr/>
          <a:lstStyle/>
          <a:p>
            <a:r>
              <a:rPr lang="en-GB" sz="1600" b="1" dirty="0"/>
              <a:t>3. Where does Python look for modules when using import?</a:t>
            </a:r>
          </a:p>
          <a:p>
            <a:pPr marL="342900" indent="-342900">
              <a:buAutoNum type="alphaLcPeriod"/>
            </a:pPr>
            <a:r>
              <a:rPr lang="en-GB" sz="1600" dirty="0"/>
              <a:t>Only in the current working directory</a:t>
            </a:r>
          </a:p>
          <a:p>
            <a:pPr marL="342900" indent="-342900">
              <a:buAutoNum type="alphaLcPeriod"/>
            </a:pPr>
            <a:r>
              <a:rPr lang="en-GB" sz="1600" dirty="0"/>
              <a:t>In the PYTHONPATH, current directory, and standard library locations</a:t>
            </a:r>
          </a:p>
          <a:p>
            <a:pPr marL="342900" indent="-342900">
              <a:buAutoNum type="alphaLcPeriod"/>
            </a:pPr>
            <a:r>
              <a:rPr lang="en-GB" sz="1600" dirty="0"/>
              <a:t>Only in the site-packages directory</a:t>
            </a:r>
          </a:p>
          <a:p>
            <a:pPr marL="342900" indent="-342900">
              <a:buAutoNum type="alphaLcPeriod"/>
            </a:pPr>
            <a:r>
              <a:rPr lang="en-GB" sz="1600" dirty="0"/>
              <a:t>Nowhere, you must specify the absolute path</a:t>
            </a:r>
          </a:p>
          <a:p>
            <a:pPr marL="266700" indent="-266700"/>
            <a:r>
              <a:rPr lang="en-GB" sz="1600" b="1" dirty="0"/>
              <a:t>4. What is the purpose of the if __name__ == "__main__": statement in Python?</a:t>
            </a:r>
          </a:p>
          <a:p>
            <a:pPr marL="342900" indent="-342900">
              <a:buAutoNum type="alphaLcPeriod"/>
            </a:pPr>
            <a:r>
              <a:rPr lang="en-GB" sz="1600" dirty="0"/>
              <a:t>It defines the main function of every Python program</a:t>
            </a:r>
          </a:p>
          <a:p>
            <a:pPr marL="342900" indent="-342900">
              <a:buFont typeface="Arial" panose="020B0604020202020204" pitchFamily="34" charset="0"/>
              <a:buAutoNum type="alphaLcPeriod"/>
            </a:pPr>
            <a:r>
              <a:rPr lang="en-GB" sz="1600" dirty="0"/>
              <a:t>It specifies the entry point for Python packages on </a:t>
            </a:r>
            <a:r>
              <a:rPr lang="en-GB" sz="1600" dirty="0" err="1"/>
              <a:t>PyPI</a:t>
            </a:r>
            <a:endParaRPr lang="en-GB" sz="1600" dirty="0"/>
          </a:p>
          <a:p>
            <a:pPr marL="342900" indent="-342900">
              <a:buAutoNum type="alphaLcPeriod"/>
            </a:pPr>
            <a:r>
              <a:rPr lang="en-GB" sz="1600" dirty="0"/>
              <a:t>It ensures that a block of code only runs when the file is executed directly, not when imported as a module</a:t>
            </a:r>
          </a:p>
          <a:p>
            <a:pPr marL="342900" indent="-342900">
              <a:buAutoNum type="alphaLcPeriod"/>
            </a:pPr>
            <a:r>
              <a:rPr lang="en-GB" sz="1600" dirty="0"/>
              <a:t>It prevents a module from being imported</a:t>
            </a:r>
          </a:p>
        </p:txBody>
      </p:sp>
    </p:spTree>
    <p:extLst>
      <p:ext uri="{BB962C8B-B14F-4D97-AF65-F5344CB8AC3E}">
        <p14:creationId xmlns:p14="http://schemas.microsoft.com/office/powerpoint/2010/main" val="2461879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DB68BE-D396-985C-300B-FC4E59C14BF4}"/>
              </a:ext>
            </a:extLst>
          </p:cNvPr>
          <p:cNvSpPr>
            <a:spLocks noGrp="1"/>
          </p:cNvSpPr>
          <p:nvPr>
            <p:ph type="ctrTitle"/>
          </p:nvPr>
        </p:nvSpPr>
        <p:spPr/>
        <p:txBody>
          <a:bodyPr/>
          <a:lstStyle/>
          <a:p>
            <a:r>
              <a:rPr lang="en-GB" dirty="0"/>
              <a:t>Summary</a:t>
            </a:r>
          </a:p>
        </p:txBody>
      </p:sp>
      <p:sp>
        <p:nvSpPr>
          <p:cNvPr id="6" name="Text Placeholder 5">
            <a:extLst>
              <a:ext uri="{FF2B5EF4-FFF2-40B4-BE49-F238E27FC236}">
                <a16:creationId xmlns:a16="http://schemas.microsoft.com/office/drawing/2014/main" id="{0FD45EE9-9397-2E02-94AC-D50BD65E9464}"/>
              </a:ext>
            </a:extLst>
          </p:cNvPr>
          <p:cNvSpPr>
            <a:spLocks noGrp="1"/>
          </p:cNvSpPr>
          <p:nvPr>
            <p:ph type="body" sz="quarter" idx="13"/>
          </p:nvPr>
        </p:nvSpPr>
        <p:spPr/>
        <p:txBody>
          <a:bodyPr/>
          <a:lstStyle/>
          <a:p>
            <a:pPr>
              <a:lnSpc>
                <a:spcPct val="110000"/>
              </a:lnSpc>
            </a:pPr>
            <a:r>
              <a:rPr lang="en-GB" b="1" dirty="0"/>
              <a:t>Writing a module in Python is simple.</a:t>
            </a:r>
          </a:p>
          <a:p>
            <a:pPr marL="179705" lvl="1" indent="-179705"/>
            <a:r>
              <a:rPr lang="en-GB" dirty="0"/>
              <a:t>Just a bunch of code in a file.</a:t>
            </a:r>
          </a:p>
          <a:p>
            <a:pPr>
              <a:lnSpc>
                <a:spcPct val="110000"/>
              </a:lnSpc>
            </a:pPr>
            <a:r>
              <a:rPr lang="en-GB" b="1" dirty="0"/>
              <a:t>Python loads modules based on </a:t>
            </a:r>
            <a:r>
              <a:rPr lang="en-GB" b="1" dirty="0" err="1"/>
              <a:t>sys.path</a:t>
            </a:r>
            <a:r>
              <a:rPr lang="en-GB" b="1" dirty="0"/>
              <a:t>.</a:t>
            </a:r>
          </a:p>
          <a:p>
            <a:pPr>
              <a:lnSpc>
                <a:spcPct val="110000"/>
              </a:lnSpc>
            </a:pPr>
            <a:r>
              <a:rPr lang="en-GB" b="1" dirty="0"/>
              <a:t>Import a module using import.</a:t>
            </a:r>
          </a:p>
          <a:p>
            <a:pPr marL="179705" lvl="1" indent="-179705"/>
            <a:r>
              <a:rPr lang="en-GB" dirty="0"/>
              <a:t>Can also specify importing names into our namespace.</a:t>
            </a:r>
          </a:p>
          <a:p>
            <a:pPr>
              <a:lnSpc>
                <a:spcPct val="110000"/>
              </a:lnSpc>
            </a:pPr>
            <a:r>
              <a:rPr lang="en-GB" b="1" dirty="0"/>
              <a:t>Directories can be packages.</a:t>
            </a:r>
          </a:p>
          <a:p>
            <a:pPr marL="179705" lvl="1" indent="-179705"/>
            <a:r>
              <a:rPr lang="en-GB" dirty="0"/>
              <a:t>Require the </a:t>
            </a:r>
            <a:r>
              <a:rPr lang="en-GB" dirty="0">
                <a:latin typeface="Courier New" panose="02070309020205020404" pitchFamily="49" charset="0"/>
              </a:rPr>
              <a:t>__init__.py</a:t>
            </a:r>
            <a:r>
              <a:rPr lang="en-GB" dirty="0"/>
              <a:t> file.</a:t>
            </a:r>
          </a:p>
          <a:p>
            <a:pPr marL="0" lvl="1" indent="0">
              <a:buNone/>
            </a:pPr>
            <a:endParaRPr lang="en-GB" dirty="0"/>
          </a:p>
          <a:p>
            <a:r>
              <a:rPr lang="en-GB" b="1" dirty="0"/>
              <a:t>There are several features and base modules to assist testing.</a:t>
            </a:r>
          </a:p>
          <a:p>
            <a:endParaRPr lang="en-GB" dirty="0"/>
          </a:p>
        </p:txBody>
      </p:sp>
      <p:sp>
        <p:nvSpPr>
          <p:cNvPr id="2" name="Slide Number Placeholder 1">
            <a:extLst>
              <a:ext uri="{FF2B5EF4-FFF2-40B4-BE49-F238E27FC236}">
                <a16:creationId xmlns:a16="http://schemas.microsoft.com/office/drawing/2014/main" id="{FDA4BE8B-42D0-9CE9-3D0F-D49D8DA36BCF}"/>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22</a:t>
            </a:fld>
            <a:endParaRPr lang="en-GB"/>
          </a:p>
        </p:txBody>
      </p:sp>
    </p:spTree>
    <p:extLst>
      <p:ext uri="{BB962C8B-B14F-4D97-AF65-F5344CB8AC3E}">
        <p14:creationId xmlns:p14="http://schemas.microsoft.com/office/powerpoint/2010/main" val="3362907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Distributing libraries – </a:t>
            </a:r>
            <a:r>
              <a:rPr lang="en-GB" sz="3000" b="1" dirty="0" err="1">
                <a:latin typeface="+mn-lt"/>
              </a:rPr>
              <a:t>distutils</a:t>
            </a:r>
            <a:endParaRPr lang="en-GB" sz="3000" b="1" dirty="0">
              <a:latin typeface="+mn-lt"/>
            </a:endParaRPr>
          </a:p>
        </p:txBody>
      </p:sp>
      <p:sp>
        <p:nvSpPr>
          <p:cNvPr id="18435" name="Content Placeholder 2"/>
          <p:cNvSpPr>
            <a:spLocks noGrp="1"/>
          </p:cNvSpPr>
          <p:nvPr>
            <p:ph type="body" sz="quarter" idx="14"/>
          </p:nvPr>
        </p:nvSpPr>
        <p:spPr/>
        <p:txBody>
          <a:bodyPr/>
          <a:lstStyle/>
          <a:p>
            <a:pPr marL="342900" indent="-342900">
              <a:buFont typeface="Arial" panose="020B0604020202020204" pitchFamily="34" charset="0"/>
              <a:buChar char="•"/>
            </a:pPr>
            <a:r>
              <a:rPr lang="en-GB" sz="2000" b="1" dirty="0"/>
              <a:t>Enables programs, modules, and packages to be bundled and unbundled in a standard way.</a:t>
            </a:r>
          </a:p>
          <a:p>
            <a:pPr lvl="1">
              <a:buFont typeface="Arial" panose="020B0604020202020204" pitchFamily="34" charset="0"/>
              <a:buChar char="•"/>
            </a:pPr>
            <a:r>
              <a:rPr lang="en-GB" sz="2000" dirty="0"/>
              <a:t>Part of the standard library.</a:t>
            </a:r>
          </a:p>
          <a:p>
            <a:pPr marL="342900" indent="-342900">
              <a:buFont typeface="Arial" panose="020B0604020202020204" pitchFamily="34" charset="0"/>
              <a:buChar char="•"/>
            </a:pPr>
            <a:r>
              <a:rPr lang="en-GB" sz="2000" b="1" dirty="0"/>
              <a:t>Based on setup.py written by the distributer (see over).</a:t>
            </a:r>
          </a:p>
          <a:p>
            <a:pPr marL="342900" indent="-342900">
              <a:buFont typeface="Arial" panose="020B0604020202020204" pitchFamily="34" charset="0"/>
              <a:buChar char="•"/>
            </a:pPr>
            <a:r>
              <a:rPr lang="en-GB" sz="2000" b="1" dirty="0"/>
              <a:t>Creating a distribution.</a:t>
            </a:r>
          </a:p>
          <a:p>
            <a:pPr lvl="1">
              <a:buFont typeface="Arial" panose="020B0604020202020204" pitchFamily="34" charset="0"/>
              <a:buChar char="•"/>
            </a:pPr>
            <a:r>
              <a:rPr lang="en-GB" sz="2000" dirty="0"/>
              <a:t>Compressed file is placed into sub-directory </a:t>
            </a:r>
            <a:r>
              <a:rPr lang="en-GB" sz="2000" dirty="0">
                <a:latin typeface="Courier New" panose="02070309020205020404" pitchFamily="49" charset="0"/>
              </a:rPr>
              <a:t>./</a:t>
            </a:r>
            <a:r>
              <a:rPr lang="en-GB" sz="2000" dirty="0" err="1">
                <a:latin typeface="Courier New" panose="02070309020205020404" pitchFamily="49" charset="0"/>
              </a:rPr>
              <a:t>dist</a:t>
            </a:r>
            <a:endParaRPr lang="en-GB" sz="2000" dirty="0">
              <a:latin typeface="Courier New" panose="02070309020205020404" pitchFamily="49" charset="0"/>
            </a:endParaRPr>
          </a:p>
          <a:p>
            <a:pPr lvl="1"/>
            <a:endParaRPr lang="en-GB" sz="2000" dirty="0">
              <a:latin typeface="Courier New" panose="02070309020205020404" pitchFamily="49" charset="0"/>
            </a:endParaRPr>
          </a:p>
          <a:p>
            <a:pPr lvl="1"/>
            <a:endParaRPr lang="en-GB" sz="900" dirty="0">
              <a:latin typeface="Courier New" panose="02070309020205020404" pitchFamily="49" charset="0"/>
            </a:endParaRPr>
          </a:p>
          <a:p>
            <a:pPr lvl="1"/>
            <a:endParaRPr lang="en-GB" sz="2000" dirty="0"/>
          </a:p>
          <a:p>
            <a:pPr marL="342900" indent="-342900">
              <a:buFont typeface="Arial" panose="020B0604020202020204" pitchFamily="34" charset="0"/>
              <a:buChar char="•"/>
            </a:pPr>
            <a:r>
              <a:rPr lang="en-GB" sz="2000" b="1" dirty="0"/>
              <a:t>Installing a distribution:</a:t>
            </a:r>
          </a:p>
        </p:txBody>
      </p:sp>
      <p:sp>
        <p:nvSpPr>
          <p:cNvPr id="18436" name="TextBox 3"/>
          <p:cNvSpPr txBox="1">
            <a:spLocks noChangeArrowheads="1"/>
          </p:cNvSpPr>
          <p:nvPr/>
        </p:nvSpPr>
        <p:spPr bwMode="auto">
          <a:xfrm>
            <a:off x="994407" y="3962467"/>
            <a:ext cx="5770563" cy="338554"/>
          </a:xfrm>
          <a:prstGeom prst="rect">
            <a:avLst/>
          </a:prstGeom>
          <a:solidFill>
            <a:schemeClr val="tx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C:\product&gt; python setup.py </a:t>
            </a:r>
            <a:r>
              <a:rPr lang="en-GB" sz="1600" dirty="0" err="1">
                <a:solidFill>
                  <a:schemeClr val="bg1"/>
                </a:solidFill>
                <a:latin typeface="Consolas" panose="020B0609020204030204" pitchFamily="49" charset="0"/>
              </a:rPr>
              <a:t>sdist</a:t>
            </a:r>
            <a:endParaRPr lang="en-GB" sz="1600" dirty="0">
              <a:solidFill>
                <a:schemeClr val="bg1"/>
              </a:solidFill>
              <a:latin typeface="Consolas" panose="020B0609020204030204" pitchFamily="49" charset="0"/>
            </a:endParaRPr>
          </a:p>
        </p:txBody>
      </p:sp>
      <p:sp>
        <p:nvSpPr>
          <p:cNvPr id="18437" name="TextBox 4"/>
          <p:cNvSpPr txBox="1">
            <a:spLocks noChangeArrowheads="1"/>
          </p:cNvSpPr>
          <p:nvPr/>
        </p:nvSpPr>
        <p:spPr bwMode="auto">
          <a:xfrm>
            <a:off x="994407" y="5332848"/>
            <a:ext cx="4673074" cy="830997"/>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C:\product\dist&gt; unzip product-1.0.zip</a:t>
            </a:r>
          </a:p>
          <a:p>
            <a:r>
              <a:rPr lang="en-GB" sz="1600" dirty="0">
                <a:solidFill>
                  <a:schemeClr val="bg1"/>
                </a:solidFill>
                <a:latin typeface="Consolas" panose="020B0609020204030204" pitchFamily="49" charset="0"/>
              </a:rPr>
              <a:t>C:\product\dist&gt; cd product-1.0</a:t>
            </a:r>
          </a:p>
          <a:p>
            <a:r>
              <a:rPr lang="en-GB" sz="1600" dirty="0">
                <a:solidFill>
                  <a:schemeClr val="bg1"/>
                </a:solidFill>
                <a:latin typeface="Consolas" panose="020B0609020204030204" pitchFamily="49" charset="0"/>
              </a:rPr>
              <a:t>C:\product\dist&gt; python setup.py install</a:t>
            </a:r>
          </a:p>
        </p:txBody>
      </p:sp>
      <p:sp>
        <p:nvSpPr>
          <p:cNvPr id="2" name="Slide Number Placeholder 1">
            <a:extLst>
              <a:ext uri="{FF2B5EF4-FFF2-40B4-BE49-F238E27FC236}">
                <a16:creationId xmlns:a16="http://schemas.microsoft.com/office/drawing/2014/main" id="{578D1FD7-B008-36C2-8F8B-CA3707D8DCA5}"/>
              </a:ext>
            </a:extLst>
          </p:cNvPr>
          <p:cNvSpPr>
            <a:spLocks noGrp="1"/>
          </p:cNvSpPr>
          <p:nvPr>
            <p:ph type="sldNum" sz="quarter" idx="12"/>
          </p:nvPr>
        </p:nvSpPr>
        <p:spPr/>
        <p:txBody>
          <a:bodyPr/>
          <a:lstStyle/>
          <a:p>
            <a:fld id="{EF892D59-8F09-EF4B-AD6D-DA609442F868}" type="slidenum">
              <a:rPr lang="en-GB" smtClean="0"/>
              <a:pPr/>
              <a:t>23</a:t>
            </a:fld>
            <a:endParaRPr lang="en-GB"/>
          </a:p>
        </p:txBody>
      </p:sp>
    </p:spTree>
    <p:extLst>
      <p:ext uri="{BB962C8B-B14F-4D97-AF65-F5344CB8AC3E}">
        <p14:creationId xmlns:p14="http://schemas.microsoft.com/office/powerpoint/2010/main" val="3352464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ctrTitle"/>
          </p:nvPr>
        </p:nvSpPr>
        <p:spPr>
          <a:prstGeom prst="rect">
            <a:avLst/>
          </a:prstGeom>
        </p:spPr>
        <p:txBody>
          <a:bodyPr vert="horz" lIns="0" tIns="0" rIns="0" bIns="0" rtlCol="0" anchor="t"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US" sz="3000" b="1" dirty="0">
                <a:latin typeface="+mn-lt"/>
              </a:rPr>
              <a:t>Distributing libraries – </a:t>
            </a:r>
            <a:r>
              <a:rPr lang="en-US" sz="3000" b="1" dirty="0" err="1">
                <a:latin typeface="+mn-lt"/>
              </a:rPr>
              <a:t>distutils</a:t>
            </a:r>
            <a:endParaRPr lang="en-GB" sz="3000" b="1" dirty="0">
              <a:latin typeface="+mn-lt"/>
            </a:endParaRPr>
          </a:p>
        </p:txBody>
      </p:sp>
      <p:sp>
        <p:nvSpPr>
          <p:cNvPr id="19459" name="Content Placeholder 2"/>
          <p:cNvSpPr>
            <a:spLocks noGrp="1"/>
          </p:cNvSpPr>
          <p:nvPr>
            <p:ph sz="quarter" idx="4"/>
          </p:nvPr>
        </p:nvSpPr>
        <p:spPr/>
        <p:txBody>
          <a:bodyPr/>
          <a:lstStyle/>
          <a:p>
            <a:r>
              <a:rPr lang="en-GB" b="1" dirty="0">
                <a:solidFill>
                  <a:schemeClr val="tx1"/>
                </a:solidFill>
              </a:rPr>
              <a:t>There is a standard way of organising your files:</a:t>
            </a:r>
          </a:p>
          <a:p>
            <a:pPr lvl="1">
              <a:buFont typeface="Arial" panose="020B0604020202020204" pitchFamily="34" charset="0"/>
              <a:buChar char="•"/>
            </a:pPr>
            <a:r>
              <a:rPr lang="en-GB" dirty="0"/>
              <a:t>Described in setup.py.</a:t>
            </a:r>
          </a:p>
        </p:txBody>
      </p:sp>
      <p:sp>
        <p:nvSpPr>
          <p:cNvPr id="19460" name="TextBox 4"/>
          <p:cNvSpPr txBox="1">
            <a:spLocks noChangeArrowheads="1"/>
          </p:cNvSpPr>
          <p:nvPr/>
        </p:nvSpPr>
        <p:spPr bwMode="auto">
          <a:xfrm>
            <a:off x="6096000" y="1733108"/>
            <a:ext cx="4448654" cy="3785652"/>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from </a:t>
            </a:r>
            <a:r>
              <a:rPr lang="en-GB" sz="1600" dirty="0" err="1">
                <a:solidFill>
                  <a:schemeClr val="bg1"/>
                </a:solidFill>
                <a:latin typeface="Consolas" panose="020B0609020204030204" pitchFamily="49" charset="0"/>
              </a:rPr>
              <a:t>distutils.core</a:t>
            </a:r>
            <a:r>
              <a:rPr lang="en-GB" sz="1600" dirty="0">
                <a:solidFill>
                  <a:schemeClr val="bg1"/>
                </a:solidFill>
                <a:latin typeface="Consolas" panose="020B0609020204030204" pitchFamily="49" charset="0"/>
              </a:rPr>
              <a:t> import setup</a:t>
            </a:r>
          </a:p>
          <a:p>
            <a:pPr>
              <a:spcBef>
                <a:spcPct val="0"/>
              </a:spcBef>
            </a:pPr>
            <a:r>
              <a:rPr lang="en-GB" sz="1600" dirty="0">
                <a:solidFill>
                  <a:schemeClr val="bg1"/>
                </a:solidFill>
                <a:latin typeface="Consolas" panose="020B0609020204030204" pitchFamily="49" charset="0"/>
              </a:rPr>
              <a:t>from glob import glob</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setup(</a:t>
            </a:r>
          </a:p>
          <a:p>
            <a:pPr>
              <a:spcBef>
                <a:spcPct val="0"/>
              </a:spcBef>
            </a:pPr>
            <a:r>
              <a:rPr lang="en-GB" sz="1600" dirty="0">
                <a:solidFill>
                  <a:schemeClr val="bg1"/>
                </a:solidFill>
                <a:latin typeface="Consolas" panose="020B0609020204030204" pitchFamily="49" charset="0"/>
              </a:rPr>
              <a:t>    name = "</a:t>
            </a:r>
            <a:r>
              <a:rPr lang="en-GB" sz="1600" dirty="0" err="1">
                <a:solidFill>
                  <a:schemeClr val="bg1"/>
                </a:solidFill>
                <a:latin typeface="Consolas" panose="020B0609020204030204" pitchFamily="49" charset="0"/>
              </a:rPr>
              <a:t>pydealer_pickcard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version = "1.0",</a:t>
            </a:r>
          </a:p>
          <a:p>
            <a:pPr>
              <a:spcBef>
                <a:spcPct val="0"/>
              </a:spcBef>
            </a:pPr>
            <a:r>
              <a:rPr lang="en-GB" sz="1600" dirty="0">
                <a:solidFill>
                  <a:schemeClr val="bg1"/>
                </a:solidFill>
                <a:latin typeface="Consolas" panose="020B0609020204030204" pitchFamily="49" charset="0"/>
              </a:rPr>
              <a:t>    author = "QA",</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author_email</a:t>
            </a:r>
            <a:r>
              <a:rPr lang="en-GB" sz="1600" dirty="0">
                <a:solidFill>
                  <a:schemeClr val="bg1"/>
                </a:solidFill>
                <a:latin typeface="Consolas" panose="020B0609020204030204" pitchFamily="49" charset="0"/>
              </a:rPr>
              <a:t> = "QA.com",</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py_modules</a:t>
            </a:r>
            <a:r>
              <a:rPr lang="en-GB" sz="1600" dirty="0">
                <a:solidFill>
                  <a:schemeClr val="bg1"/>
                </a:solidFill>
                <a:latin typeface="Consolas" panose="020B0609020204030204" pitchFamily="49" charset="0"/>
              </a:rPr>
              <a:t> = ['</a:t>
            </a:r>
            <a:r>
              <a:rPr lang="en-GB" sz="1600" dirty="0" err="1">
                <a:solidFill>
                  <a:schemeClr val="bg1"/>
                </a:solidFill>
                <a:latin typeface="Consolas" panose="020B0609020204030204" pitchFamily="49" charset="0"/>
              </a:rPr>
              <a:t>libcard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packages = ['</a:t>
            </a:r>
            <a:r>
              <a:rPr lang="en-GB" sz="1600" dirty="0" err="1">
                <a:solidFill>
                  <a:schemeClr val="bg1"/>
                </a:solidFill>
                <a:latin typeface="Consolas" panose="020B0609020204030204" pitchFamily="49" charset="0"/>
              </a:rPr>
              <a:t>showcard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scripts = ['simple.py'],</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data_files</a:t>
            </a:r>
            <a:r>
              <a:rPr lang="en-GB" sz="1600" dirty="0">
                <a:solidFill>
                  <a:schemeClr val="bg1"/>
                </a:solidFill>
                <a:latin typeface="Consolas" panose="020B0609020204030204" pitchFamily="49" charset="0"/>
              </a:rPr>
              <a:t> = [</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Bitmaps',glob</a:t>
            </a:r>
            <a:r>
              <a:rPr lang="en-GB" sz="1600" dirty="0">
                <a:solidFill>
                  <a:schemeClr val="bg1"/>
                </a:solidFill>
                <a:latin typeface="Consolas" panose="020B0609020204030204" pitchFamily="49" charset="0"/>
              </a:rPr>
              <a:t>('Bitmaps/*')),</a:t>
            </a:r>
          </a:p>
          <a:p>
            <a:pPr>
              <a:spcBef>
                <a:spcPct val="0"/>
              </a:spcBef>
            </a:pPr>
            <a:r>
              <a:rPr lang="en-GB" sz="1600" dirty="0">
                <a:solidFill>
                  <a:schemeClr val="bg1"/>
                </a:solidFill>
                <a:latin typeface="Consolas" panose="020B0609020204030204" pitchFamily="49" charset="0"/>
              </a:rPr>
              <a:t>        ('.', ['qa.ico'])],</a:t>
            </a:r>
          </a:p>
          <a:p>
            <a:pPr>
              <a:spcBef>
                <a:spcPct val="0"/>
              </a:spcBef>
            </a:pPr>
            <a:r>
              <a:rPr lang="en-GB" sz="1600" dirty="0">
                <a:solidFill>
                  <a:schemeClr val="bg1"/>
                </a:solidFill>
                <a:latin typeface="Consolas" panose="020B0609020204030204" pitchFamily="49" charset="0"/>
              </a:rPr>
              <a:t>    )</a:t>
            </a:r>
          </a:p>
        </p:txBody>
      </p:sp>
      <p:sp>
        <p:nvSpPr>
          <p:cNvPr id="19461" name="TextBox 3"/>
          <p:cNvSpPr txBox="1">
            <a:spLocks noChangeArrowheads="1"/>
          </p:cNvSpPr>
          <p:nvPr/>
        </p:nvSpPr>
        <p:spPr bwMode="auto">
          <a:xfrm>
            <a:off x="2853657" y="3092009"/>
            <a:ext cx="2541080" cy="2554545"/>
          </a:xfrm>
          <a:prstGeom prst="rect">
            <a:avLst/>
          </a:prstGeom>
          <a:solidFill>
            <a:schemeClr val="bg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latin typeface="Consolas" panose="020B0609020204030204" pitchFamily="49" charset="0"/>
                <a:cs typeface="Courier New" pitchFamily="49" charset="0"/>
              </a:rPr>
              <a:t>pydealer_pickcard</a:t>
            </a:r>
            <a:r>
              <a:rPr lang="en-GB" sz="1600" dirty="0">
                <a:latin typeface="Consolas" panose="020B0609020204030204" pitchFamily="49" charset="0"/>
                <a:cs typeface="Courier New" pitchFamily="49" charset="0"/>
              </a:rPr>
              <a:t>/</a:t>
            </a:r>
          </a:p>
          <a:p>
            <a:pPr>
              <a:spcBef>
                <a:spcPct val="0"/>
              </a:spcBef>
            </a:pPr>
            <a:r>
              <a:rPr lang="en-GB" sz="1600" dirty="0">
                <a:latin typeface="Consolas" panose="020B0609020204030204" pitchFamily="49" charset="0"/>
                <a:cs typeface="Courier New" pitchFamily="49" charset="0"/>
              </a:rPr>
              <a:t>    README.txt</a:t>
            </a:r>
          </a:p>
          <a:p>
            <a:pPr>
              <a:spcBef>
                <a:spcPct val="0"/>
              </a:spcBef>
            </a:pPr>
            <a:r>
              <a:rPr lang="en-GB" sz="1600" dirty="0">
                <a:latin typeface="Consolas" panose="020B0609020204030204" pitchFamily="49" charset="0"/>
                <a:cs typeface="Courier New" pitchFamily="49" charset="0"/>
              </a:rPr>
              <a:t>    Documentation.txt</a:t>
            </a:r>
          </a:p>
          <a:p>
            <a:pPr>
              <a:spcBef>
                <a:spcPct val="0"/>
              </a:spcBef>
            </a:pPr>
            <a:r>
              <a:rPr lang="en-GB" sz="1600" dirty="0">
                <a:latin typeface="Consolas" panose="020B0609020204030204" pitchFamily="49" charset="0"/>
                <a:cs typeface="Courier New" pitchFamily="49" charset="0"/>
              </a:rPr>
              <a:t>    libcard.py</a:t>
            </a:r>
          </a:p>
          <a:p>
            <a:pPr>
              <a:spcBef>
                <a:spcPct val="0"/>
              </a:spcBef>
            </a:pPr>
            <a:r>
              <a:rPr lang="en-GB" sz="1600" dirty="0">
                <a:latin typeface="Consolas" panose="020B0609020204030204" pitchFamily="49" charset="0"/>
                <a:cs typeface="Courier New" pitchFamily="49" charset="0"/>
              </a:rPr>
              <a:t>    </a:t>
            </a:r>
            <a:r>
              <a:rPr lang="en-GB" sz="1600" dirty="0" err="1">
                <a:latin typeface="Consolas" panose="020B0609020204030204" pitchFamily="49" charset="0"/>
                <a:cs typeface="Courier New" pitchFamily="49" charset="0"/>
              </a:rPr>
              <a:t>showcard</a:t>
            </a:r>
            <a:r>
              <a:rPr lang="en-GB" sz="1600" dirty="0">
                <a:latin typeface="Consolas" panose="020B0609020204030204" pitchFamily="49" charset="0"/>
                <a:cs typeface="Courier New" pitchFamily="49" charset="0"/>
              </a:rPr>
              <a:t>/</a:t>
            </a:r>
          </a:p>
          <a:p>
            <a:pPr>
              <a:spcBef>
                <a:spcPct val="0"/>
              </a:spcBef>
            </a:pPr>
            <a:r>
              <a:rPr lang="en-GB" sz="1600" dirty="0">
                <a:latin typeface="Consolas" panose="020B0609020204030204" pitchFamily="49" charset="0"/>
                <a:cs typeface="Courier New" pitchFamily="49" charset="0"/>
              </a:rPr>
              <a:t>        __init__.py</a:t>
            </a:r>
          </a:p>
          <a:p>
            <a:pPr>
              <a:spcBef>
                <a:spcPct val="0"/>
              </a:spcBef>
            </a:pPr>
            <a:r>
              <a:rPr lang="en-GB" sz="1600" dirty="0">
                <a:latin typeface="Consolas" panose="020B0609020204030204" pitchFamily="49" charset="0"/>
                <a:cs typeface="Courier New" pitchFamily="49" charset="0"/>
              </a:rPr>
              <a:t>        showcard.py</a:t>
            </a:r>
          </a:p>
          <a:p>
            <a:pPr>
              <a:spcBef>
                <a:spcPct val="0"/>
              </a:spcBef>
            </a:pPr>
            <a:r>
              <a:rPr lang="en-GB" sz="1600" dirty="0">
                <a:latin typeface="Consolas" panose="020B0609020204030204" pitchFamily="49" charset="0"/>
                <a:cs typeface="Courier New" pitchFamily="49" charset="0"/>
              </a:rPr>
              <a:t>    simple.py</a:t>
            </a:r>
          </a:p>
          <a:p>
            <a:pPr>
              <a:spcBef>
                <a:spcPct val="0"/>
              </a:spcBef>
            </a:pPr>
            <a:r>
              <a:rPr lang="en-GB" sz="1600" dirty="0">
                <a:latin typeface="Consolas" panose="020B0609020204030204" pitchFamily="49" charset="0"/>
                <a:cs typeface="Courier New" pitchFamily="49" charset="0"/>
              </a:rPr>
              <a:t>    Bitmaps</a:t>
            </a:r>
          </a:p>
          <a:p>
            <a:pPr>
              <a:spcBef>
                <a:spcPct val="0"/>
              </a:spcBef>
            </a:pPr>
            <a:r>
              <a:rPr lang="en-GB" sz="1600" dirty="0">
                <a:latin typeface="Consolas" panose="020B0609020204030204" pitchFamily="49" charset="0"/>
                <a:cs typeface="Courier New" pitchFamily="49" charset="0"/>
              </a:rPr>
              <a:t>    QA.ico</a:t>
            </a:r>
          </a:p>
        </p:txBody>
      </p:sp>
      <p:cxnSp>
        <p:nvCxnSpPr>
          <p:cNvPr id="19462" name="Straight Arrow Connector 6"/>
          <p:cNvCxnSpPr>
            <a:cxnSpLocks noChangeShapeType="1"/>
          </p:cNvCxnSpPr>
          <p:nvPr/>
        </p:nvCxnSpPr>
        <p:spPr bwMode="auto">
          <a:xfrm flipV="1">
            <a:off x="4979400" y="2874522"/>
            <a:ext cx="1595735" cy="452436"/>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xmlns="">
                <a:noFill/>
              </a14:hiddenFill>
            </a:ext>
          </a:extLst>
        </p:spPr>
      </p:cxnSp>
      <p:cxnSp>
        <p:nvCxnSpPr>
          <p:cNvPr id="19463" name="Straight Arrow Connector 8"/>
          <p:cNvCxnSpPr>
            <a:cxnSpLocks noChangeShapeType="1"/>
          </p:cNvCxnSpPr>
          <p:nvPr/>
        </p:nvCxnSpPr>
        <p:spPr bwMode="auto">
          <a:xfrm flipV="1">
            <a:off x="4627084" y="3874646"/>
            <a:ext cx="1884253" cy="126449"/>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xmlns="">
                <a:noFill/>
              </a14:hiddenFill>
            </a:ext>
          </a:extLst>
        </p:spPr>
      </p:cxnSp>
      <p:cxnSp>
        <p:nvCxnSpPr>
          <p:cNvPr id="19465" name="Straight Arrow Connector 12"/>
          <p:cNvCxnSpPr>
            <a:cxnSpLocks noChangeShapeType="1"/>
          </p:cNvCxnSpPr>
          <p:nvPr/>
        </p:nvCxnSpPr>
        <p:spPr bwMode="auto">
          <a:xfrm flipV="1">
            <a:off x="4439798" y="4133462"/>
            <a:ext cx="2071539" cy="84474"/>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xmlns="">
                <a:noFill/>
              </a14:hiddenFill>
            </a:ext>
          </a:extLst>
        </p:spPr>
      </p:cxnSp>
      <p:cxnSp>
        <p:nvCxnSpPr>
          <p:cNvPr id="19464" name="Straight Arrow Connector 11"/>
          <p:cNvCxnSpPr>
            <a:cxnSpLocks noChangeShapeType="1"/>
          </p:cNvCxnSpPr>
          <p:nvPr/>
        </p:nvCxnSpPr>
        <p:spPr bwMode="auto">
          <a:xfrm flipV="1">
            <a:off x="4439798" y="4376292"/>
            <a:ext cx="2071539" cy="638647"/>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xmlns="">
                <a:noFill/>
              </a14:hiddenFill>
            </a:ext>
          </a:extLst>
        </p:spPr>
      </p:cxnSp>
      <p:cxnSp>
        <p:nvCxnSpPr>
          <p:cNvPr id="19466" name="Straight Arrow Connector 14"/>
          <p:cNvCxnSpPr>
            <a:cxnSpLocks noChangeShapeType="1"/>
          </p:cNvCxnSpPr>
          <p:nvPr/>
        </p:nvCxnSpPr>
        <p:spPr bwMode="auto">
          <a:xfrm flipV="1">
            <a:off x="4285561" y="4853421"/>
            <a:ext cx="2695317" cy="379005"/>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xmlns="">
                <a:noFill/>
              </a14:hiddenFill>
            </a:ext>
          </a:extLst>
        </p:spPr>
      </p:cxnSp>
      <p:sp>
        <p:nvSpPr>
          <p:cNvPr id="2" name="Slide Number Placeholder 1">
            <a:extLst>
              <a:ext uri="{FF2B5EF4-FFF2-40B4-BE49-F238E27FC236}">
                <a16:creationId xmlns:a16="http://schemas.microsoft.com/office/drawing/2014/main" id="{71960A60-A611-1C1D-A615-AB2E5CA03C16}"/>
              </a:ext>
            </a:extLst>
          </p:cNvPr>
          <p:cNvSpPr>
            <a:spLocks noGrp="1"/>
          </p:cNvSpPr>
          <p:nvPr>
            <p:ph type="sldNum" sz="quarter" idx="12"/>
          </p:nvPr>
        </p:nvSpPr>
        <p:spPr/>
        <p:txBody>
          <a:bodyPr/>
          <a:lstStyle/>
          <a:p>
            <a:fld id="{EF892D59-8F09-EF4B-AD6D-DA609442F868}" type="slidenum">
              <a:rPr lang="en-GB" smtClean="0"/>
              <a:pPr/>
              <a:t>24</a:t>
            </a:fld>
            <a:endParaRPr lang="en-GB"/>
          </a:p>
        </p:txBody>
      </p:sp>
    </p:spTree>
    <p:extLst>
      <p:ext uri="{BB962C8B-B14F-4D97-AF65-F5344CB8AC3E}">
        <p14:creationId xmlns:p14="http://schemas.microsoft.com/office/powerpoint/2010/main" val="68070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2AD53B-C4EB-8D2D-D554-E34F778E2ACE}"/>
              </a:ext>
            </a:extLst>
          </p:cNvPr>
          <p:cNvSpPr>
            <a:spLocks noGrp="1"/>
          </p:cNvSpPr>
          <p:nvPr>
            <p:ph type="ctrTitle"/>
          </p:nvPr>
        </p:nvSpPr>
        <p:spPr/>
        <p:txBody>
          <a:bodyPr/>
          <a:lstStyle/>
          <a:p>
            <a:r>
              <a:rPr lang="en-GB" dirty="0"/>
              <a:t>What are modules?</a:t>
            </a:r>
          </a:p>
        </p:txBody>
      </p:sp>
      <p:sp>
        <p:nvSpPr>
          <p:cNvPr id="5" name="Text Placeholder 4">
            <a:extLst>
              <a:ext uri="{FF2B5EF4-FFF2-40B4-BE49-F238E27FC236}">
                <a16:creationId xmlns:a16="http://schemas.microsoft.com/office/drawing/2014/main" id="{866E2203-B18B-8912-E5CF-8806950DD6D2}"/>
              </a:ext>
            </a:extLst>
          </p:cNvPr>
          <p:cNvSpPr>
            <a:spLocks noGrp="1"/>
          </p:cNvSpPr>
          <p:nvPr>
            <p:ph type="body" sz="quarter" idx="14"/>
          </p:nvPr>
        </p:nvSpPr>
        <p:spPr/>
        <p:txBody>
          <a:bodyPr/>
          <a:lstStyle/>
          <a:p>
            <a:r>
              <a:rPr lang="en-GB" dirty="0"/>
              <a:t>A module is a file containing code.</a:t>
            </a:r>
          </a:p>
          <a:p>
            <a:r>
              <a:rPr lang="en-GB" dirty="0"/>
              <a:t>Usually, but not exclusively, written in Python.</a:t>
            </a:r>
          </a:p>
          <a:p>
            <a:r>
              <a:rPr lang="en-GB" dirty="0"/>
              <a:t>Usually with a .</a:t>
            </a:r>
            <a:r>
              <a:rPr lang="en-GB" dirty="0" err="1"/>
              <a:t>py</a:t>
            </a:r>
            <a:r>
              <a:rPr lang="en-GB" dirty="0"/>
              <a:t> filename suffix (some modules are built-in).</a:t>
            </a:r>
          </a:p>
          <a:p>
            <a:r>
              <a:rPr lang="en-GB" dirty="0"/>
              <a:t>A module might be byte-code (and have a .</a:t>
            </a:r>
            <a:r>
              <a:rPr lang="en-GB" dirty="0" err="1"/>
              <a:t>pyc</a:t>
            </a:r>
            <a:r>
              <a:rPr lang="en-GB" dirty="0"/>
              <a:t> extension)</a:t>
            </a:r>
          </a:p>
          <a:p>
            <a:r>
              <a:rPr lang="en-GB" dirty="0"/>
              <a:t>Python will create a .</a:t>
            </a:r>
            <a:r>
              <a:rPr lang="en-GB" dirty="0" err="1"/>
              <a:t>pyc</a:t>
            </a:r>
            <a:r>
              <a:rPr lang="en-GB" dirty="0"/>
              <a:t> file if none exists.</a:t>
            </a:r>
          </a:p>
          <a:p>
            <a:r>
              <a:rPr lang="en-GB" dirty="0"/>
              <a:t>Held in subdirectory __</a:t>
            </a:r>
            <a:r>
              <a:rPr lang="en-GB" dirty="0" err="1"/>
              <a:t>pycache</a:t>
            </a:r>
            <a:r>
              <a:rPr lang="en-GB" dirty="0"/>
              <a:t>__ from Python 3.2.</a:t>
            </a:r>
          </a:p>
          <a:p>
            <a:r>
              <a:rPr lang="en-GB" dirty="0"/>
              <a:t>Python will overwrite this if the .</a:t>
            </a:r>
            <a:r>
              <a:rPr lang="en-GB" dirty="0" err="1"/>
              <a:t>py</a:t>
            </a:r>
            <a:r>
              <a:rPr lang="en-GB" dirty="0"/>
              <a:t> file is younger.</a:t>
            </a:r>
          </a:p>
          <a:p>
            <a:r>
              <a:rPr lang="en-GB" dirty="0"/>
              <a:t>A module might be a DLL or shared object.</a:t>
            </a:r>
          </a:p>
          <a:p>
            <a:r>
              <a:rPr lang="en-GB" dirty="0"/>
              <a:t>With a .</a:t>
            </a:r>
            <a:r>
              <a:rPr lang="en-GB" dirty="0" err="1"/>
              <a:t>pyd</a:t>
            </a:r>
            <a:r>
              <a:rPr lang="en-GB" dirty="0"/>
              <a:t> filename suffix.</a:t>
            </a:r>
          </a:p>
          <a:p>
            <a:r>
              <a:rPr lang="en-GB" dirty="0"/>
              <a:t>Often written in C as a Python extension.</a:t>
            </a:r>
          </a:p>
          <a:p>
            <a:endParaRPr lang="en-GB" sz="800" dirty="0"/>
          </a:p>
          <a:p>
            <a:r>
              <a:rPr lang="en-GB" dirty="0"/>
              <a:t>‘Modules should have short, all-lowercase names.’</a:t>
            </a:r>
          </a:p>
          <a:p>
            <a:endParaRPr lang="en-GB" dirty="0"/>
          </a:p>
        </p:txBody>
      </p:sp>
      <p:sp>
        <p:nvSpPr>
          <p:cNvPr id="6" name="TextBox 5">
            <a:extLst>
              <a:ext uri="{FF2B5EF4-FFF2-40B4-BE49-F238E27FC236}">
                <a16:creationId xmlns:a16="http://schemas.microsoft.com/office/drawing/2014/main" id="{6CC43666-1386-1C43-4ABD-CF19C2B6087D}"/>
              </a:ext>
            </a:extLst>
          </p:cNvPr>
          <p:cNvSpPr txBox="1"/>
          <p:nvPr/>
        </p:nvSpPr>
        <p:spPr>
          <a:xfrm>
            <a:off x="6015742" y="6090678"/>
            <a:ext cx="1143262" cy="369332"/>
          </a:xfrm>
          <a:prstGeom prst="rect">
            <a:avLst/>
          </a:prstGeom>
          <a:noFill/>
        </p:spPr>
        <p:txBody>
          <a:bodyPr wrap="none" rtlCol="0">
            <a:spAutoFit/>
          </a:bodyPr>
          <a:lstStyle/>
          <a:p>
            <a:r>
              <a:rPr lang="en-GB" b="1" dirty="0"/>
              <a:t>PEP008</a:t>
            </a:r>
          </a:p>
        </p:txBody>
      </p:sp>
      <p:sp>
        <p:nvSpPr>
          <p:cNvPr id="7" name="Slide Number Placeholder 1">
            <a:extLst>
              <a:ext uri="{FF2B5EF4-FFF2-40B4-BE49-F238E27FC236}">
                <a16:creationId xmlns:a16="http://schemas.microsoft.com/office/drawing/2014/main" id="{8F84D8CE-D7D7-11DC-F8AA-A8856A87DFA8}"/>
              </a:ext>
            </a:extLst>
          </p:cNvPr>
          <p:cNvSpPr>
            <a:spLocks noGrp="1"/>
          </p:cNvSpPr>
          <p:nvPr>
            <p:ph type="sldNum" sz="quarter" idx="12"/>
          </p:nvPr>
        </p:nvSpPr>
        <p:spPr/>
        <p:txBody>
          <a:bodyPr/>
          <a:lstStyle/>
          <a:p>
            <a:fld id="{EF892D59-8F09-EF4B-AD6D-DA609442F868}" type="slidenum">
              <a:rPr lang="en-GB" smtClean="0"/>
              <a:pPr/>
              <a:t>3</a:t>
            </a:fld>
            <a:endParaRPr lang="en-GB"/>
          </a:p>
        </p:txBody>
      </p:sp>
    </p:spTree>
    <p:extLst>
      <p:ext uri="{BB962C8B-B14F-4D97-AF65-F5344CB8AC3E}">
        <p14:creationId xmlns:p14="http://schemas.microsoft.com/office/powerpoint/2010/main" val="353972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GB" sz="3000" b="1" dirty="0">
                <a:latin typeface="+mn-lt"/>
              </a:rPr>
              <a:t>Multiple source files – why bother?</a:t>
            </a:r>
          </a:p>
        </p:txBody>
      </p:sp>
      <p:sp>
        <p:nvSpPr>
          <p:cNvPr id="7171" name="Rectangle 3"/>
          <p:cNvSpPr>
            <a:spLocks noGrp="1" noChangeArrowheads="1"/>
          </p:cNvSpPr>
          <p:nvPr>
            <p:ph type="body" sz="quarter" idx="14"/>
          </p:nvPr>
        </p:nvSpPr>
        <p:spPr/>
        <p:txBody>
          <a:bodyPr>
            <a:normAutofit fontScale="92500" lnSpcReduction="20000"/>
          </a:bodyPr>
          <a:lstStyle/>
          <a:p>
            <a:pPr marL="342900" indent="-342900">
              <a:buFont typeface="Arial" panose="020B0604020202020204" pitchFamily="34" charset="0"/>
              <a:buChar char="•"/>
            </a:pPr>
            <a:r>
              <a:rPr lang="en-GB" sz="2000" b="1" dirty="0"/>
              <a:t>Increase maintainability</a:t>
            </a:r>
          </a:p>
          <a:p>
            <a:pPr lvl="1">
              <a:buFont typeface="Arial" panose="020B0604020202020204" pitchFamily="34" charset="0"/>
              <a:buChar char="•"/>
            </a:pPr>
            <a:r>
              <a:rPr lang="en-GB" sz="2000" dirty="0"/>
              <a:t>Independent modules can be understood easily.</a:t>
            </a:r>
          </a:p>
          <a:p>
            <a:pPr marL="342900" indent="-342900">
              <a:buFont typeface="Arial" panose="020B0604020202020204" pitchFamily="34" charset="0"/>
              <a:buChar char="•"/>
            </a:pPr>
            <a:r>
              <a:rPr lang="en-GB" sz="2000" b="1" dirty="0"/>
              <a:t>Functional decomposition</a:t>
            </a:r>
          </a:p>
          <a:p>
            <a:pPr lvl="1">
              <a:buFont typeface="Arial" panose="020B0604020202020204" pitchFamily="34" charset="0"/>
              <a:buChar char="•"/>
            </a:pPr>
            <a:r>
              <a:rPr lang="en-GB" sz="2000" dirty="0"/>
              <a:t>Simplify the implementation.</a:t>
            </a:r>
          </a:p>
          <a:p>
            <a:pPr marL="342900" indent="-342900">
              <a:buFont typeface="Arial" panose="020B0604020202020204" pitchFamily="34" charset="0"/>
              <a:buChar char="•"/>
            </a:pPr>
            <a:r>
              <a:rPr lang="en-GB" sz="2000" b="1" dirty="0"/>
              <a:t>Encapsulation &amp; information hiding</a:t>
            </a:r>
          </a:p>
          <a:p>
            <a:pPr lvl="1">
              <a:buFont typeface="Arial" panose="020B0604020202020204" pitchFamily="34" charset="0"/>
              <a:buChar char="•"/>
            </a:pPr>
            <a:r>
              <a:rPr lang="en-GB" sz="2000" dirty="0"/>
              <a:t>Easier re-use of modules in a different program.</a:t>
            </a:r>
          </a:p>
          <a:p>
            <a:pPr lvl="1">
              <a:buFont typeface="Arial" panose="020B0604020202020204" pitchFamily="34" charset="0"/>
              <a:buChar char="•"/>
            </a:pPr>
            <a:r>
              <a:rPr lang="en-GB" sz="2000" dirty="0"/>
              <a:t>Easier to change module without affecting the entire program.</a:t>
            </a:r>
          </a:p>
          <a:p>
            <a:pPr marL="342900" indent="-342900">
              <a:buFont typeface="Arial" panose="020B0604020202020204" pitchFamily="34" charset="0"/>
              <a:buChar char="•"/>
            </a:pPr>
            <a:r>
              <a:rPr lang="en-GB" sz="2000" b="1" dirty="0"/>
              <a:t>Support concurrent development</a:t>
            </a:r>
          </a:p>
          <a:p>
            <a:pPr lvl="1">
              <a:buFont typeface="Arial" panose="020B0604020202020204" pitchFamily="34" charset="0"/>
              <a:buChar char="•"/>
            </a:pPr>
            <a:r>
              <a:rPr lang="en-GB" sz="2000" dirty="0"/>
              <a:t>Multiple people working simultaneously.</a:t>
            </a:r>
          </a:p>
          <a:p>
            <a:pPr lvl="1">
              <a:buFont typeface="Arial" panose="020B0604020202020204" pitchFamily="34" charset="0"/>
              <a:buChar char="•"/>
            </a:pPr>
            <a:r>
              <a:rPr lang="en-GB" sz="2000" dirty="0"/>
              <a:t>Debug separately in discrete units.</a:t>
            </a:r>
          </a:p>
          <a:p>
            <a:pPr marL="342900" indent="-342900">
              <a:buFont typeface="Arial" panose="020B0604020202020204" pitchFamily="34" charset="0"/>
              <a:buChar char="•"/>
            </a:pPr>
            <a:r>
              <a:rPr lang="en-GB" sz="2000" b="1" dirty="0"/>
              <a:t>Promote reuse</a:t>
            </a:r>
          </a:p>
          <a:p>
            <a:pPr lvl="1">
              <a:buFont typeface="Arial" panose="020B0604020202020204" pitchFamily="34" charset="0"/>
              <a:buChar char="•"/>
            </a:pPr>
            <a:r>
              <a:rPr lang="en-GB" sz="2000" dirty="0"/>
              <a:t>Logical variable and function names can safely be reused.</a:t>
            </a:r>
          </a:p>
          <a:p>
            <a:pPr lvl="1">
              <a:buFont typeface="Arial" panose="020B0604020202020204" pitchFamily="34" charset="0"/>
              <a:buChar char="•"/>
            </a:pPr>
            <a:r>
              <a:rPr lang="en-GB" sz="2000" dirty="0"/>
              <a:t>Use or adapt available standard modules .</a:t>
            </a:r>
          </a:p>
        </p:txBody>
      </p:sp>
      <p:sp>
        <p:nvSpPr>
          <p:cNvPr id="2" name="Slide Number Placeholder 1">
            <a:extLst>
              <a:ext uri="{FF2B5EF4-FFF2-40B4-BE49-F238E27FC236}">
                <a16:creationId xmlns:a16="http://schemas.microsoft.com/office/drawing/2014/main" id="{776D553D-9094-ACC9-7F4E-4DA5ACEBC04E}"/>
              </a:ext>
            </a:extLst>
          </p:cNvPr>
          <p:cNvSpPr>
            <a:spLocks noGrp="1"/>
          </p:cNvSpPr>
          <p:nvPr>
            <p:ph type="sldNum" sz="quarter" idx="12"/>
          </p:nvPr>
        </p:nvSpPr>
        <p:spPr/>
        <p:txBody>
          <a:bodyPr/>
          <a:lstStyle/>
          <a:p>
            <a:fld id="{EF892D59-8F09-EF4B-AD6D-DA609442F868}" type="slidenum">
              <a:rPr lang="en-GB" smtClean="0"/>
              <a:pPr/>
              <a:t>4</a:t>
            </a:fld>
            <a:endParaRPr lang="en-GB"/>
          </a:p>
        </p:txBody>
      </p:sp>
    </p:spTree>
    <p:extLst>
      <p:ext uri="{BB962C8B-B14F-4D97-AF65-F5344CB8AC3E}">
        <p14:creationId xmlns:p14="http://schemas.microsoft.com/office/powerpoint/2010/main" val="372376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GB" sz="3000" b="1" dirty="0">
                <a:latin typeface="+mn-lt"/>
              </a:rPr>
              <a:t>How does Python find a module?</a:t>
            </a:r>
          </a:p>
        </p:txBody>
      </p:sp>
      <p:sp>
        <p:nvSpPr>
          <p:cNvPr id="8195" name="Rectangle 3"/>
          <p:cNvSpPr>
            <a:spLocks noGrp="1" noChangeArrowheads="1"/>
          </p:cNvSpPr>
          <p:nvPr>
            <p:ph sz="quarter" idx="4"/>
          </p:nvPr>
        </p:nvSpPr>
        <p:spPr/>
        <p:txBody>
          <a:bodyPr>
            <a:normAutofit/>
          </a:bodyPr>
          <a:lstStyle/>
          <a:p>
            <a:pPr marL="342900" indent="-342900">
              <a:buFont typeface="Arial" panose="020B0604020202020204" pitchFamily="34" charset="0"/>
              <a:buChar char="•"/>
            </a:pPr>
            <a:r>
              <a:rPr lang="en-GB" b="1" dirty="0">
                <a:solidFill>
                  <a:schemeClr val="tx1"/>
                </a:solidFill>
              </a:rPr>
              <a:t>The initial path is from </a:t>
            </a:r>
            <a:r>
              <a:rPr lang="en-GB" b="1" dirty="0" err="1">
                <a:solidFill>
                  <a:schemeClr val="tx1"/>
                </a:solidFill>
              </a:rPr>
              <a:t>sys.path</a:t>
            </a:r>
            <a:endParaRPr lang="en-GB" b="1" dirty="0">
              <a:solidFill>
                <a:schemeClr val="tx1"/>
              </a:solidFill>
            </a:endParaRPr>
          </a:p>
          <a:p>
            <a:pPr lvl="1">
              <a:buFont typeface="Arial" panose="020B0604020202020204" pitchFamily="34" charset="0"/>
              <a:buChar char="•"/>
            </a:pPr>
            <a:r>
              <a:rPr lang="en-GB" dirty="0"/>
              <a:t>May be modified using </a:t>
            </a:r>
            <a:r>
              <a:rPr lang="en-GB" dirty="0" err="1">
                <a:latin typeface="Courier New" panose="02070309020205020404" pitchFamily="49" charset="0"/>
              </a:rPr>
              <a:t>sys.path.append</a:t>
            </a:r>
            <a:r>
              <a:rPr lang="en-GB" dirty="0">
                <a:latin typeface="Courier New" panose="02070309020205020404" pitchFamily="49" charset="0"/>
              </a:rPr>
              <a:t>(</a:t>
            </a:r>
            <a:r>
              <a:rPr lang="en-GB" b="0" i="1" dirty="0" err="1"/>
              <a:t>dirname</a:t>
            </a:r>
            <a:r>
              <a:rPr lang="en-GB" dirty="0">
                <a:latin typeface="Courier New" panose="02070309020205020404" pitchFamily="49" charset="0"/>
              </a:rPr>
              <a:t>).</a:t>
            </a:r>
          </a:p>
          <a:p>
            <a:pPr lvl="1">
              <a:buFont typeface="Arial" panose="020B0604020202020204" pitchFamily="34" charset="0"/>
              <a:buChar char="•"/>
            </a:pPr>
            <a:r>
              <a:rPr lang="en-GB" dirty="0"/>
              <a:t>Starts with the directory from which the main program was loaded.</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342900" indent="-342900">
              <a:buFont typeface="Arial" panose="020B0604020202020204" pitchFamily="34" charset="0"/>
              <a:buChar char="•"/>
            </a:pPr>
            <a:r>
              <a:rPr lang="en-GB" b="1" dirty="0"/>
              <a:t>Or change environment variable PYTHONPATH</a:t>
            </a:r>
          </a:p>
          <a:p>
            <a:pPr lvl="1">
              <a:buFont typeface="Arial" panose="020B0604020202020204" pitchFamily="34" charset="0"/>
              <a:buChar char="•"/>
            </a:pPr>
            <a:r>
              <a:rPr lang="en-GB" b="1" dirty="0"/>
              <a:t>Contains a list of directories to be searched.</a:t>
            </a:r>
          </a:p>
          <a:p>
            <a:pPr lvl="1">
              <a:buFont typeface="Arial" panose="020B0604020202020204" pitchFamily="34" charset="0"/>
              <a:buChar char="•"/>
            </a:pPr>
            <a:r>
              <a:rPr lang="en-GB" dirty="0"/>
              <a:t>Separator is the same as your system's PATH.</a:t>
            </a:r>
          </a:p>
          <a:p>
            <a:pPr lvl="2"/>
            <a:r>
              <a:rPr lang="en-GB" sz="1800" b="1" dirty="0"/>
              <a:t> :</a:t>
            </a:r>
            <a:r>
              <a:rPr lang="en-GB" sz="1800" dirty="0"/>
              <a:t> for *NIX     </a:t>
            </a:r>
            <a:r>
              <a:rPr lang="en-GB" sz="1800" b="1" dirty="0"/>
              <a:t>;</a:t>
            </a:r>
            <a:r>
              <a:rPr lang="en-GB" sz="1800" dirty="0"/>
              <a:t> for Windows.</a:t>
            </a:r>
          </a:p>
        </p:txBody>
      </p:sp>
      <p:sp>
        <p:nvSpPr>
          <p:cNvPr id="8197" name="Text Box 5"/>
          <p:cNvSpPr txBox="1">
            <a:spLocks noChangeArrowheads="1"/>
          </p:cNvSpPr>
          <p:nvPr/>
        </p:nvSpPr>
        <p:spPr bwMode="auto">
          <a:xfrm>
            <a:off x="1737942" y="2761129"/>
            <a:ext cx="7499350" cy="1077218"/>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sys</a:t>
            </a:r>
          </a:p>
          <a:p>
            <a:pPr>
              <a:spcBef>
                <a:spcPct val="0"/>
              </a:spcBef>
            </a:pPr>
            <a:r>
              <a:rPr lang="en-GB" sz="1600" dirty="0" err="1">
                <a:solidFill>
                  <a:schemeClr val="bg1"/>
                </a:solidFill>
                <a:latin typeface="Consolas" panose="020B0609020204030204" pitchFamily="49" charset="0"/>
              </a:rPr>
              <a:t>sys.path.append</a:t>
            </a:r>
            <a:r>
              <a:rPr lang="en-GB" sz="1600" dirty="0">
                <a:solidFill>
                  <a:schemeClr val="bg1"/>
                </a:solidFill>
                <a:latin typeface="Consolas" panose="020B0609020204030204" pitchFamily="49" charset="0"/>
              </a:rPr>
              <a:t>('./</a:t>
            </a:r>
            <a:r>
              <a:rPr lang="en-GB" sz="1600" dirty="0" err="1">
                <a:solidFill>
                  <a:schemeClr val="bg1"/>
                </a:solidFill>
                <a:latin typeface="Consolas" panose="020B0609020204030204" pitchFamily="49" charset="0"/>
              </a:rPr>
              <a:t>demomodules</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a:t>
            </a:r>
            <a:r>
              <a:rPr lang="en-GB" sz="1600" dirty="0" err="1">
                <a:solidFill>
                  <a:schemeClr val="bg1"/>
                </a:solidFill>
                <a:latin typeface="Consolas" panose="020B0609020204030204" pitchFamily="49" charset="0"/>
              </a:rPr>
              <a:t>sys.path</a:t>
            </a:r>
            <a:r>
              <a:rPr lang="en-GB" sz="1600" dirty="0">
                <a:solidFill>
                  <a:schemeClr val="bg1"/>
                </a:solidFill>
                <a:latin typeface="Consolas" panose="020B0609020204030204" pitchFamily="49" charset="0"/>
              </a:rPr>
              <a:t>)</a:t>
            </a:r>
          </a:p>
        </p:txBody>
      </p:sp>
      <p:sp>
        <p:nvSpPr>
          <p:cNvPr id="8196" name="Text Box 4"/>
          <p:cNvSpPr txBox="1">
            <a:spLocks noChangeArrowheads="1"/>
          </p:cNvSpPr>
          <p:nvPr/>
        </p:nvSpPr>
        <p:spPr bwMode="auto">
          <a:xfrm>
            <a:off x="1737942" y="4024000"/>
            <a:ext cx="7513638" cy="650875"/>
          </a:xfrm>
          <a:prstGeom prst="rect">
            <a:avLst/>
          </a:prstGeom>
          <a:solidFill>
            <a:schemeClr val="accent4">
              <a:lumMod val="40000"/>
              <a:lumOff val="60000"/>
            </a:schemeClr>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['C:\\QA\\Python\\</a:t>
            </a:r>
            <a:r>
              <a:rPr lang="en-GB" sz="1800" dirty="0" err="1">
                <a:latin typeface="Courier New" panose="02070309020205020404" pitchFamily="49" charset="0"/>
              </a:rPr>
              <a:t>MyDemos</a:t>
            </a:r>
            <a:r>
              <a:rPr lang="en-GB" sz="1800" dirty="0">
                <a:latin typeface="Courier New" panose="02070309020205020404" pitchFamily="49" charset="0"/>
              </a:rPr>
              <a:t>', 'C:\\Python30\\Lib', ... </a:t>
            </a:r>
          </a:p>
          <a:p>
            <a:pPr>
              <a:spcBef>
                <a:spcPct val="0"/>
              </a:spcBef>
            </a:pPr>
            <a:r>
              <a:rPr lang="en-GB" sz="1800" dirty="0">
                <a:latin typeface="Courier New" panose="02070309020205020404" pitchFamily="49" charset="0"/>
              </a:rPr>
              <a:t>./</a:t>
            </a:r>
            <a:r>
              <a:rPr lang="en-GB" sz="1800" dirty="0" err="1">
                <a:latin typeface="Courier New" panose="02070309020205020404" pitchFamily="49" charset="0"/>
              </a:rPr>
              <a:t>demomodules</a:t>
            </a:r>
            <a:r>
              <a:rPr lang="en-GB" sz="1800" dirty="0">
                <a:latin typeface="Courier New" panose="02070309020205020404" pitchFamily="49" charset="0"/>
              </a:rPr>
              <a:t>]</a:t>
            </a:r>
          </a:p>
        </p:txBody>
      </p:sp>
      <p:sp>
        <p:nvSpPr>
          <p:cNvPr id="2" name="Slide Number Placeholder 1">
            <a:extLst>
              <a:ext uri="{FF2B5EF4-FFF2-40B4-BE49-F238E27FC236}">
                <a16:creationId xmlns:a16="http://schemas.microsoft.com/office/drawing/2014/main" id="{89E26A14-4895-BE74-50BB-AA16B3CC858D}"/>
              </a:ext>
            </a:extLst>
          </p:cNvPr>
          <p:cNvSpPr>
            <a:spLocks noGrp="1"/>
          </p:cNvSpPr>
          <p:nvPr>
            <p:ph type="sldNum" sz="quarter" idx="12"/>
          </p:nvPr>
        </p:nvSpPr>
        <p:spPr/>
        <p:txBody>
          <a:bodyPr/>
          <a:lstStyle/>
          <a:p>
            <a:fld id="{EF892D59-8F09-EF4B-AD6D-DA609442F868}" type="slidenum">
              <a:rPr lang="en-GB" smtClean="0"/>
              <a:pPr/>
              <a:t>5</a:t>
            </a:fld>
            <a:endParaRPr lang="en-GB"/>
          </a:p>
        </p:txBody>
      </p:sp>
    </p:spTree>
    <p:extLst>
      <p:ext uri="{BB962C8B-B14F-4D97-AF65-F5344CB8AC3E}">
        <p14:creationId xmlns:p14="http://schemas.microsoft.com/office/powerpoint/2010/main" val="86505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Importing a module</a:t>
            </a:r>
            <a:endParaRPr lang="en-GB" sz="3000" b="1" dirty="0">
              <a:latin typeface="+mn-lt"/>
            </a:endParaRPr>
          </a:p>
        </p:txBody>
      </p:sp>
      <p:sp>
        <p:nvSpPr>
          <p:cNvPr id="9219" name="Rectangle 3"/>
          <p:cNvSpPr>
            <a:spLocks noGrp="1" noChangeArrowheads="1"/>
          </p:cNvSpPr>
          <p:nvPr>
            <p:ph sz="quarter" idx="4"/>
          </p:nvPr>
        </p:nvSpPr>
        <p:spPr/>
        <p:txBody>
          <a:bodyPr>
            <a:normAutofit/>
          </a:bodyPr>
          <a:lstStyle/>
          <a:p>
            <a:r>
              <a:rPr lang="en-GB" b="1" dirty="0">
                <a:solidFill>
                  <a:schemeClr val="tx1"/>
                </a:solidFill>
              </a:rPr>
              <a:t>Surprisingly, use the import command</a:t>
            </a:r>
          </a:p>
          <a:p>
            <a:pPr lvl="1">
              <a:buFont typeface="Arial" panose="020B0604020202020204" pitchFamily="34" charset="0"/>
              <a:buChar char="•"/>
            </a:pPr>
            <a:r>
              <a:rPr lang="en-GB" dirty="0"/>
              <a:t>At the top of your program, by convention:</a:t>
            </a:r>
          </a:p>
          <a:p>
            <a:pPr lvl="1"/>
            <a:endParaRPr lang="en-GB" dirty="0"/>
          </a:p>
          <a:p>
            <a:pPr lvl="1"/>
            <a:endParaRPr lang="en-GB" dirty="0"/>
          </a:p>
          <a:p>
            <a:pPr lvl="1"/>
            <a:endParaRPr lang="en-GB" dirty="0"/>
          </a:p>
          <a:p>
            <a:pPr lvl="1"/>
            <a:endParaRPr lang="en-GB" sz="900" dirty="0"/>
          </a:p>
          <a:p>
            <a:pPr lvl="1">
              <a:buFont typeface="Arial" panose="020B0604020202020204" pitchFamily="34" charset="0"/>
              <a:buChar char="•"/>
            </a:pPr>
            <a:r>
              <a:rPr lang="en-GB" dirty="0"/>
              <a:t>Can specify a comma-separated list of module names:</a:t>
            </a:r>
          </a:p>
          <a:p>
            <a:pPr lvl="1"/>
            <a:endParaRPr lang="en-GB" dirty="0"/>
          </a:p>
          <a:p>
            <a:pPr lvl="1"/>
            <a:endParaRPr lang="en-GB" dirty="0"/>
          </a:p>
          <a:p>
            <a:pPr lvl="1">
              <a:buFont typeface="Arial" panose="020B0604020202020204" pitchFamily="34" charset="0"/>
              <a:buChar char="•"/>
            </a:pPr>
            <a:r>
              <a:rPr lang="en-GB" dirty="0"/>
              <a:t>Can specify an alias for a module name:</a:t>
            </a:r>
          </a:p>
          <a:p>
            <a:pPr lvl="1"/>
            <a:endParaRPr lang="en-GB" dirty="0"/>
          </a:p>
          <a:p>
            <a:pPr lvl="1"/>
            <a:endParaRPr lang="en-GB" dirty="0"/>
          </a:p>
          <a:p>
            <a:pPr lvl="1"/>
            <a:endParaRPr lang="en-GB" sz="800" dirty="0"/>
          </a:p>
          <a:p>
            <a:pPr lvl="1">
              <a:buFont typeface="Arial" panose="020B0604020202020204" pitchFamily="34" charset="0"/>
              <a:buChar char="•"/>
            </a:pPr>
            <a:r>
              <a:rPr lang="en-GB" dirty="0"/>
              <a:t>Trouble is, you have to specify the module name for each call.</a:t>
            </a:r>
          </a:p>
        </p:txBody>
      </p:sp>
      <p:sp>
        <p:nvSpPr>
          <p:cNvPr id="9220" name="Text Box 4"/>
          <p:cNvSpPr txBox="1">
            <a:spLocks noChangeArrowheads="1"/>
          </p:cNvSpPr>
          <p:nvPr/>
        </p:nvSpPr>
        <p:spPr bwMode="auto">
          <a:xfrm>
            <a:off x="1532134" y="2406161"/>
            <a:ext cx="6990397" cy="58477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a:t>
            </a:r>
            <a:r>
              <a:rPr lang="en-GB" sz="1600" dirty="0" err="1">
                <a:solidFill>
                  <a:schemeClr val="bg1"/>
                </a:solidFill>
                <a:latin typeface="Consolas" panose="020B0609020204030204" pitchFamily="49" charset="0"/>
              </a:rPr>
              <a:t>mymodule.attribute</a:t>
            </a:r>
            <a:r>
              <a:rPr lang="en-GB" sz="1600" dirty="0">
                <a:solidFill>
                  <a:schemeClr val="bg1"/>
                </a:solidFill>
                <a:latin typeface="Consolas" panose="020B0609020204030204" pitchFamily="49" charset="0"/>
              </a:rPr>
              <a:t>)</a:t>
            </a:r>
          </a:p>
        </p:txBody>
      </p:sp>
      <p:cxnSp>
        <p:nvCxnSpPr>
          <p:cNvPr id="3" name="Straight Arrow Connector 2"/>
          <p:cNvCxnSpPr>
            <a:stCxn id="9223" idx="1"/>
          </p:cNvCxnSpPr>
          <p:nvPr/>
        </p:nvCxnSpPr>
        <p:spPr>
          <a:xfrm flipH="1">
            <a:off x="5241420" y="2575438"/>
            <a:ext cx="1563436" cy="37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223" name="Text Box 7"/>
          <p:cNvSpPr txBox="1">
            <a:spLocks noChangeArrowheads="1"/>
          </p:cNvSpPr>
          <p:nvPr/>
        </p:nvSpPr>
        <p:spPr bwMode="auto">
          <a:xfrm>
            <a:off x="6804856" y="2406161"/>
            <a:ext cx="3315331" cy="338554"/>
          </a:xfrm>
          <a:prstGeom prst="rect">
            <a:avLst/>
          </a:prstGeom>
          <a:solidFill>
            <a:schemeClr val="bg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Case sensitive, even on Windows</a:t>
            </a:r>
          </a:p>
        </p:txBody>
      </p:sp>
      <p:sp>
        <p:nvSpPr>
          <p:cNvPr id="9221" name="Text Box 5"/>
          <p:cNvSpPr txBox="1">
            <a:spLocks noChangeArrowheads="1"/>
          </p:cNvSpPr>
          <p:nvPr/>
        </p:nvSpPr>
        <p:spPr bwMode="auto">
          <a:xfrm>
            <a:off x="1532134" y="3878230"/>
            <a:ext cx="7007860" cy="338554"/>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mymodule_a</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mymodule_b</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mymodule_c</a:t>
            </a:r>
            <a:endParaRPr lang="en-GB" sz="1600" dirty="0">
              <a:solidFill>
                <a:schemeClr val="bg1"/>
              </a:solidFill>
              <a:latin typeface="Consolas" panose="020B0609020204030204" pitchFamily="49" charset="0"/>
            </a:endParaRPr>
          </a:p>
        </p:txBody>
      </p:sp>
      <p:sp>
        <p:nvSpPr>
          <p:cNvPr id="9222" name="Text Box 6"/>
          <p:cNvSpPr txBox="1">
            <a:spLocks noChangeArrowheads="1"/>
          </p:cNvSpPr>
          <p:nvPr/>
        </p:nvSpPr>
        <p:spPr bwMode="auto">
          <a:xfrm>
            <a:off x="1532134" y="4783385"/>
            <a:ext cx="6996747" cy="58477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mymodule_win32 as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a:t>
            </a:r>
            <a:r>
              <a:rPr lang="en-GB" sz="1600" dirty="0" err="1">
                <a:solidFill>
                  <a:schemeClr val="bg1"/>
                </a:solidFill>
                <a:latin typeface="Consolas" panose="020B0609020204030204" pitchFamily="49" charset="0"/>
              </a:rPr>
              <a:t>mymodule.attribute</a:t>
            </a:r>
            <a:r>
              <a:rPr lang="en-GB" sz="1600" dirty="0">
                <a:solidFill>
                  <a:schemeClr val="bg1"/>
                </a:solidFill>
                <a:latin typeface="Consolas" panose="020B0609020204030204" pitchFamily="49" charset="0"/>
              </a:rPr>
              <a:t>)</a:t>
            </a:r>
          </a:p>
        </p:txBody>
      </p:sp>
      <p:sp>
        <p:nvSpPr>
          <p:cNvPr id="2" name="Slide Number Placeholder 1">
            <a:extLst>
              <a:ext uri="{FF2B5EF4-FFF2-40B4-BE49-F238E27FC236}">
                <a16:creationId xmlns:a16="http://schemas.microsoft.com/office/drawing/2014/main" id="{DE1434A1-63A6-8539-B050-42AFD3E8D887}"/>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279546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Importing names</a:t>
            </a:r>
            <a:endParaRPr lang="en-GB" sz="3000" b="1" dirty="0">
              <a:latin typeface="+mn-lt"/>
            </a:endParaRPr>
          </a:p>
        </p:txBody>
      </p:sp>
      <p:sp>
        <p:nvSpPr>
          <p:cNvPr id="10243" name="Rectangle 3"/>
          <p:cNvSpPr>
            <a:spLocks noGrp="1" noChangeArrowheads="1"/>
          </p:cNvSpPr>
          <p:nvPr>
            <p:ph sz="quarter" idx="4"/>
          </p:nvPr>
        </p:nvSpPr>
        <p:spPr/>
        <p:txBody>
          <a:bodyPr/>
          <a:lstStyle/>
          <a:p>
            <a:pPr marL="342900" indent="-342900">
              <a:buFont typeface="Arial" panose="020B0604020202020204" pitchFamily="34" charset="0"/>
              <a:buChar char="•"/>
            </a:pPr>
            <a:r>
              <a:rPr lang="en-GB" b="1" dirty="0">
                <a:solidFill>
                  <a:schemeClr val="tx1"/>
                </a:solidFill>
              </a:rPr>
              <a:t>Alternatively, import the names into your namespace.</a:t>
            </a:r>
          </a:p>
          <a:p>
            <a:pPr lvl="1"/>
            <a:endParaRPr lang="en-GB" sz="2400" dirty="0"/>
          </a:p>
          <a:p>
            <a:pPr lvl="1"/>
            <a:endParaRPr lang="en-GB" sz="1800" dirty="0"/>
          </a:p>
          <a:p>
            <a:pPr lvl="1">
              <a:buFont typeface="Arial" panose="020B0604020202020204" pitchFamily="34" charset="0"/>
              <a:buChar char="•"/>
            </a:pPr>
            <a:r>
              <a:rPr lang="en-GB" dirty="0"/>
              <a:t>Beware! Risk of name collisions!</a:t>
            </a:r>
          </a:p>
          <a:p>
            <a:pPr lvl="1"/>
            <a:endParaRPr lang="en-GB" sz="800" dirty="0"/>
          </a:p>
          <a:p>
            <a:pPr marL="342900" indent="-342900">
              <a:buFont typeface="Arial" panose="020B0604020202020204" pitchFamily="34" charset="0"/>
              <a:buChar char="•"/>
            </a:pPr>
            <a:r>
              <a:rPr lang="en-GB" b="1" dirty="0">
                <a:solidFill>
                  <a:schemeClr val="tx1"/>
                </a:solidFill>
              </a:rPr>
              <a:t>Specify specific object name(s):</a:t>
            </a:r>
          </a:p>
          <a:p>
            <a:endParaRPr lang="en-GB" sz="1800" dirty="0">
              <a:solidFill>
                <a:schemeClr val="tx1"/>
              </a:solidFill>
            </a:endParaRPr>
          </a:p>
          <a:p>
            <a:endParaRPr lang="en-GB" dirty="0">
              <a:solidFill>
                <a:schemeClr val="tx1"/>
              </a:solidFill>
            </a:endParaRPr>
          </a:p>
          <a:p>
            <a:endParaRPr lang="en-GB" dirty="0">
              <a:solidFill>
                <a:schemeClr val="tx1"/>
              </a:solidFill>
            </a:endParaRPr>
          </a:p>
          <a:p>
            <a:pPr marL="342900" indent="-342900">
              <a:buFont typeface="Arial" panose="020B0604020202020204" pitchFamily="34" charset="0"/>
              <a:buChar char="•"/>
            </a:pPr>
            <a:r>
              <a:rPr lang="en-GB" b="1" dirty="0">
                <a:solidFill>
                  <a:schemeClr val="tx1"/>
                </a:solidFill>
              </a:rPr>
              <a:t>Or use an alias:</a:t>
            </a:r>
          </a:p>
          <a:p>
            <a:pPr lvl="1"/>
            <a:endParaRPr lang="en-GB" sz="2400" dirty="0"/>
          </a:p>
        </p:txBody>
      </p:sp>
      <p:sp>
        <p:nvSpPr>
          <p:cNvPr id="10247" name="Text Box 7"/>
          <p:cNvSpPr txBox="1">
            <a:spLocks noChangeArrowheads="1"/>
          </p:cNvSpPr>
          <p:nvPr/>
        </p:nvSpPr>
        <p:spPr bwMode="auto">
          <a:xfrm>
            <a:off x="1163321" y="2211198"/>
            <a:ext cx="5561138" cy="338554"/>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a:t>
            </a:r>
          </a:p>
        </p:txBody>
      </p:sp>
      <p:sp>
        <p:nvSpPr>
          <p:cNvPr id="10244" name="Text Box 4"/>
          <p:cNvSpPr txBox="1">
            <a:spLocks noChangeArrowheads="1"/>
          </p:cNvSpPr>
          <p:nvPr/>
        </p:nvSpPr>
        <p:spPr bwMode="auto">
          <a:xfrm>
            <a:off x="1163320" y="3720947"/>
            <a:ext cx="5561139" cy="830997"/>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my_func1</a:t>
            </a:r>
          </a:p>
          <a:p>
            <a:pPr>
              <a:spcBef>
                <a:spcPct val="0"/>
              </a:spcBef>
            </a:pPr>
            <a:r>
              <a:rPr lang="en-US" sz="1600" dirty="0">
                <a:solidFill>
                  <a:schemeClr val="bg1"/>
                </a:solidFill>
                <a:latin typeface="Consolas" panose="020B0609020204030204" pitchFamily="49" charset="0"/>
              </a:rPr>
              <a:t>...</a:t>
            </a:r>
          </a:p>
          <a:p>
            <a:pPr>
              <a:spcBef>
                <a:spcPct val="0"/>
              </a:spcBef>
            </a:pPr>
            <a:r>
              <a:rPr lang="en-US" sz="1600" dirty="0">
                <a:solidFill>
                  <a:schemeClr val="bg1"/>
                </a:solidFill>
                <a:latin typeface="Consolas" panose="020B0609020204030204" pitchFamily="49" charset="0"/>
              </a:rPr>
              <a:t>my_func1()</a:t>
            </a:r>
            <a:endParaRPr lang="en-GB" sz="1600" dirty="0">
              <a:solidFill>
                <a:schemeClr val="bg1"/>
              </a:solidFill>
              <a:latin typeface="Consolas" panose="020B0609020204030204" pitchFamily="49" charset="0"/>
            </a:endParaRPr>
          </a:p>
        </p:txBody>
      </p:sp>
      <p:sp>
        <p:nvSpPr>
          <p:cNvPr id="10245" name="Text Box 5"/>
          <p:cNvSpPr txBox="1">
            <a:spLocks noChangeArrowheads="1"/>
          </p:cNvSpPr>
          <p:nvPr/>
        </p:nvSpPr>
        <p:spPr bwMode="auto">
          <a:xfrm>
            <a:off x="5804763" y="3984945"/>
            <a:ext cx="3278188" cy="584775"/>
          </a:xfrm>
          <a:prstGeom prst="rect">
            <a:avLst/>
          </a:prstGeom>
          <a:solidFill>
            <a:schemeClr val="bg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How do we know which module my_func1 came from?</a:t>
            </a:r>
          </a:p>
        </p:txBody>
      </p:sp>
      <p:sp>
        <p:nvSpPr>
          <p:cNvPr id="10246" name="Text Box 6"/>
          <p:cNvSpPr txBox="1">
            <a:spLocks noChangeArrowheads="1"/>
          </p:cNvSpPr>
          <p:nvPr/>
        </p:nvSpPr>
        <p:spPr bwMode="auto">
          <a:xfrm>
            <a:off x="2903902" y="5030708"/>
            <a:ext cx="4560864" cy="1323439"/>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a:t>
            </a:r>
          </a:p>
          <a:p>
            <a:pPr>
              <a:spcBef>
                <a:spcPct val="0"/>
              </a:spcBef>
            </a:pPr>
            <a:r>
              <a:rPr lang="en-US" sz="1600" dirty="0">
                <a:solidFill>
                  <a:schemeClr val="bg1"/>
                </a:solidFill>
                <a:latin typeface="Consolas" panose="020B0609020204030204" pitchFamily="49" charset="0"/>
              </a:rPr>
              <a:t>     (my_func1 as mf1, my_func2 as mf2)</a:t>
            </a:r>
          </a:p>
          <a:p>
            <a:pPr>
              <a:spcBef>
                <a:spcPct val="0"/>
              </a:spcBef>
            </a:pPr>
            <a:endParaRPr lang="en-US" sz="1600" dirty="0">
              <a:solidFill>
                <a:schemeClr val="bg1"/>
              </a:solidFill>
              <a:latin typeface="Consolas" panose="020B0609020204030204" pitchFamily="49" charset="0"/>
            </a:endParaRPr>
          </a:p>
          <a:p>
            <a:pPr>
              <a:spcBef>
                <a:spcPct val="0"/>
              </a:spcBef>
            </a:pPr>
            <a:r>
              <a:rPr lang="en-US" sz="1600" dirty="0">
                <a:solidFill>
                  <a:schemeClr val="bg1"/>
                </a:solidFill>
                <a:latin typeface="Consolas" panose="020B0609020204030204" pitchFamily="49" charset="0"/>
              </a:rPr>
              <a:t>mf1()</a:t>
            </a:r>
          </a:p>
          <a:p>
            <a:pPr>
              <a:spcBef>
                <a:spcPct val="0"/>
              </a:spcBef>
            </a:pPr>
            <a:r>
              <a:rPr lang="en-US" sz="1600" dirty="0">
                <a:solidFill>
                  <a:schemeClr val="bg1"/>
                </a:solidFill>
                <a:latin typeface="Consolas" panose="020B0609020204030204" pitchFamily="49" charset="0"/>
              </a:rPr>
              <a:t>mf2()</a:t>
            </a:r>
            <a:endParaRPr lang="en-GB" sz="1600" dirty="0">
              <a:solidFill>
                <a:schemeClr val="bg1"/>
              </a:solidFill>
              <a:latin typeface="Consolas" panose="020B0609020204030204" pitchFamily="49" charset="0"/>
            </a:endParaRPr>
          </a:p>
        </p:txBody>
      </p:sp>
      <p:sp>
        <p:nvSpPr>
          <p:cNvPr id="10248" name="Text Box 8"/>
          <p:cNvSpPr txBox="1">
            <a:spLocks noChangeArrowheads="1"/>
          </p:cNvSpPr>
          <p:nvPr/>
        </p:nvSpPr>
        <p:spPr bwMode="auto">
          <a:xfrm>
            <a:off x="5891035" y="6066694"/>
            <a:ext cx="3278188" cy="338554"/>
          </a:xfrm>
          <a:prstGeom prst="rect">
            <a:avLst/>
          </a:prstGeom>
          <a:solidFill>
            <a:schemeClr val="bg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Better or worse?  </a:t>
            </a:r>
          </a:p>
        </p:txBody>
      </p:sp>
      <p:sp>
        <p:nvSpPr>
          <p:cNvPr id="2" name="Slide Number Placeholder 1">
            <a:extLst>
              <a:ext uri="{FF2B5EF4-FFF2-40B4-BE49-F238E27FC236}">
                <a16:creationId xmlns:a16="http://schemas.microsoft.com/office/drawing/2014/main" id="{F5ED87F2-4BE1-15E6-4FB1-FD667CCF49E6}"/>
              </a:ext>
            </a:extLst>
          </p:cNvPr>
          <p:cNvSpPr>
            <a:spLocks noGrp="1"/>
          </p:cNvSpPr>
          <p:nvPr>
            <p:ph type="sldNum" sz="quarter" idx="12"/>
          </p:nvPr>
        </p:nvSpPr>
        <p:spPr/>
        <p:txBody>
          <a:bodyPr/>
          <a:lstStyle/>
          <a:p>
            <a:fld id="{EF892D59-8F09-EF4B-AD6D-DA609442F868}" type="slidenum">
              <a:rPr lang="en-GB" smtClean="0"/>
              <a:pPr/>
              <a:t>7</a:t>
            </a:fld>
            <a:endParaRPr lang="en-GB"/>
          </a:p>
        </p:txBody>
      </p:sp>
    </p:spTree>
    <p:extLst>
      <p:ext uri="{BB962C8B-B14F-4D97-AF65-F5344CB8AC3E}">
        <p14:creationId xmlns:p14="http://schemas.microsoft.com/office/powerpoint/2010/main" val="2827012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Writing a module</a:t>
            </a:r>
          </a:p>
        </p:txBody>
      </p:sp>
      <p:sp>
        <p:nvSpPr>
          <p:cNvPr id="12291" name="Rectangle 3"/>
          <p:cNvSpPr>
            <a:spLocks noGrp="1" noChangeArrowheads="1"/>
          </p:cNvSpPr>
          <p:nvPr>
            <p:ph type="body" sz="quarter" idx="14"/>
          </p:nvPr>
        </p:nvSpPr>
        <p:spPr/>
        <p:txBody>
          <a:bodyPr/>
          <a:lstStyle/>
          <a:p>
            <a:pPr marL="342900" indent="-342900">
              <a:buFont typeface="Arial" panose="020B0604020202020204" pitchFamily="34" charset="0"/>
              <a:buChar char="•"/>
            </a:pPr>
            <a:r>
              <a:rPr lang="en-GB" sz="2000" b="1" dirty="0"/>
              <a:t>No special header or footer required in the file.</a:t>
            </a:r>
          </a:p>
          <a:p>
            <a:pPr lvl="1">
              <a:buFont typeface="Arial" panose="020B0604020202020204" pitchFamily="34" charset="0"/>
              <a:buChar char="•"/>
            </a:pPr>
            <a:r>
              <a:rPr lang="en-GB" sz="2000" dirty="0"/>
              <a:t>Just write your code without a 'main’.</a:t>
            </a:r>
          </a:p>
          <a:p>
            <a:pPr lvl="1">
              <a:buFont typeface="Arial" panose="020B0604020202020204" pitchFamily="34" charset="0"/>
              <a:buChar char="•"/>
            </a:pPr>
            <a:r>
              <a:rPr lang="en-GB" sz="2000" dirty="0"/>
              <a:t>Default documentation is generated and available through help().</a:t>
            </a:r>
          </a:p>
          <a:p>
            <a:pPr marL="342900" indent="-342900">
              <a:buFont typeface="Arial" panose="020B0604020202020204" pitchFamily="34" charset="0"/>
              <a:buChar char="•"/>
            </a:pPr>
            <a:r>
              <a:rPr lang="en-GB" sz="2000" b="1" dirty="0"/>
              <a:t>Conventions with underscores – reminder.</a:t>
            </a:r>
          </a:p>
          <a:p>
            <a:pPr lvl="1">
              <a:buFont typeface="Arial" panose="020B0604020202020204" pitchFamily="34" charset="0"/>
              <a:buChar char="•"/>
            </a:pPr>
            <a:r>
              <a:rPr lang="en-GB" sz="2000" dirty="0"/>
              <a:t>Names beginning with one underscore are private to a module.</a:t>
            </a:r>
          </a:p>
          <a:p>
            <a:pPr lvl="2"/>
            <a:r>
              <a:rPr lang="en-GB" sz="2000" dirty="0"/>
              <a:t> Includes function names.</a:t>
            </a:r>
          </a:p>
          <a:p>
            <a:pPr lvl="1">
              <a:buFont typeface="Arial" panose="020B0604020202020204" pitchFamily="34" charset="0"/>
              <a:buChar char="•"/>
            </a:pPr>
            <a:r>
              <a:rPr lang="en-GB" sz="2000" dirty="0"/>
              <a:t>Names beginning and ending with two underscores have a special meaning.</a:t>
            </a:r>
          </a:p>
          <a:p>
            <a:pPr marL="342900" indent="-342900">
              <a:buFont typeface="Arial" panose="020B0604020202020204" pitchFamily="34" charset="0"/>
              <a:buChar char="•"/>
            </a:pPr>
            <a:r>
              <a:rPr lang="en-GB" sz="2000" b="1" dirty="0"/>
              <a:t>Name of the module is available in </a:t>
            </a:r>
            <a:r>
              <a:rPr lang="en-GB" sz="2000" b="1" dirty="0">
                <a:latin typeface="Courier New" panose="02070309020205020404" pitchFamily="49" charset="0"/>
              </a:rPr>
              <a:t>__name__.</a:t>
            </a:r>
          </a:p>
        </p:txBody>
      </p:sp>
      <p:sp>
        <p:nvSpPr>
          <p:cNvPr id="12292" name="Text Box 4"/>
          <p:cNvSpPr txBox="1">
            <a:spLocks noChangeArrowheads="1"/>
          </p:cNvSpPr>
          <p:nvPr/>
        </p:nvSpPr>
        <p:spPr bwMode="auto">
          <a:xfrm>
            <a:off x="1389915" y="5630583"/>
            <a:ext cx="5314950" cy="584775"/>
          </a:xfrm>
          <a:prstGeom prst="rect">
            <a:avLst/>
          </a:prstGeom>
          <a:solidFill>
            <a:schemeClr val="tx1"/>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def my_func1():</a:t>
            </a:r>
          </a:p>
          <a:p>
            <a:pPr>
              <a:spcBef>
                <a:spcPct val="0"/>
              </a:spcBef>
            </a:pPr>
            <a:r>
              <a:rPr lang="en-US" sz="1600" dirty="0">
                <a:solidFill>
                  <a:schemeClr val="bg1"/>
                </a:solidFill>
                <a:latin typeface="Consolas" panose="020B0609020204030204" pitchFamily="49" charset="0"/>
              </a:rPr>
              <a:t>    print("Hello from", __name__)</a:t>
            </a:r>
            <a:endParaRPr lang="en-GB" sz="1600" dirty="0">
              <a:solidFill>
                <a:schemeClr val="bg1"/>
              </a:solidFill>
              <a:latin typeface="Consolas" panose="020B0609020204030204" pitchFamily="49" charset="0"/>
            </a:endParaRPr>
          </a:p>
        </p:txBody>
      </p:sp>
      <p:sp>
        <p:nvSpPr>
          <p:cNvPr id="2" name="Slide Number Placeholder 1">
            <a:extLst>
              <a:ext uri="{FF2B5EF4-FFF2-40B4-BE49-F238E27FC236}">
                <a16:creationId xmlns:a16="http://schemas.microsoft.com/office/drawing/2014/main" id="{31E38760-FE55-5113-2D5C-35185539A2C1}"/>
              </a:ext>
            </a:extLst>
          </p:cNvPr>
          <p:cNvSpPr>
            <a:spLocks noGrp="1"/>
          </p:cNvSpPr>
          <p:nvPr>
            <p:ph type="sldNum" sz="quarter" idx="12"/>
          </p:nvPr>
        </p:nvSpPr>
        <p:spPr/>
        <p:txBody>
          <a:bodyPr/>
          <a:lstStyle/>
          <a:p>
            <a:fld id="{EF892D59-8F09-EF4B-AD6D-DA609442F868}" type="slidenum">
              <a:rPr lang="en-GB" smtClean="0"/>
              <a:pPr/>
              <a:t>8</a:t>
            </a:fld>
            <a:endParaRPr lang="en-GB"/>
          </a:p>
        </p:txBody>
      </p:sp>
    </p:spTree>
    <p:extLst>
      <p:ext uri="{BB962C8B-B14F-4D97-AF65-F5344CB8AC3E}">
        <p14:creationId xmlns:p14="http://schemas.microsoft.com/office/powerpoint/2010/main" val="218250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What are packages?</a:t>
            </a:r>
            <a:endParaRPr lang="en-GB" sz="3000" b="1" dirty="0">
              <a:latin typeface="+mn-lt"/>
            </a:endParaRPr>
          </a:p>
        </p:txBody>
      </p:sp>
      <p:sp>
        <p:nvSpPr>
          <p:cNvPr id="6147" name="Rectangle 3"/>
          <p:cNvSpPr>
            <a:spLocks noGrp="1" noChangeArrowheads="1"/>
          </p:cNvSpPr>
          <p:nvPr>
            <p:ph type="body" sz="quarter" idx="14"/>
          </p:nvPr>
        </p:nvSpPr>
        <p:spPr>
          <a:xfrm>
            <a:off x="443921" y="1733108"/>
            <a:ext cx="8204320" cy="4061405"/>
          </a:xfrm>
        </p:spPr>
        <p:txBody>
          <a:bodyPr>
            <a:normAutofit/>
          </a:bodyPr>
          <a:lstStyle/>
          <a:p>
            <a:pPr marL="342900" indent="-342900">
              <a:buFont typeface="Arial" panose="020B0604020202020204" pitchFamily="34" charset="0"/>
              <a:buChar char="•"/>
            </a:pPr>
            <a:r>
              <a:rPr lang="en-GB" sz="2000" b="1" dirty="0"/>
              <a:t>A package is a group of related modules organised into a directory structure.</a:t>
            </a:r>
          </a:p>
          <a:p>
            <a:pPr marL="712788" lvl="1" indent="-342900"/>
            <a:r>
              <a:rPr lang="en-GB" sz="2000" dirty="0"/>
              <a:t>Use to organise code hierarchically and avoid naming conflicts</a:t>
            </a:r>
          </a:p>
          <a:p>
            <a:pPr marL="712788" lvl="1" indent="-342900"/>
            <a:r>
              <a:rPr lang="en-GB" sz="2000" dirty="0"/>
              <a:t>Can contain sub-packages </a:t>
            </a:r>
          </a:p>
          <a:p>
            <a:pPr marL="342900" indent="-342900">
              <a:buFont typeface="Arial" panose="020B0604020202020204" pitchFamily="34" charset="0"/>
              <a:buChar char="•"/>
            </a:pPr>
            <a:r>
              <a:rPr lang="en-GB" sz="2000" b="1" dirty="0"/>
              <a:t>Two kinds of package:</a:t>
            </a:r>
          </a:p>
          <a:p>
            <a:pPr marL="712788" lvl="1" indent="-342900"/>
            <a:r>
              <a:rPr lang="en-GB" sz="2000" b="1" dirty="0"/>
              <a:t>Regular</a:t>
            </a:r>
          </a:p>
          <a:p>
            <a:pPr marL="1169988" lvl="2" indent="-342900"/>
            <a:r>
              <a:rPr lang="en-GB" sz="2000" dirty="0"/>
              <a:t>Contains a file called __init__.py and other </a:t>
            </a:r>
            <a:r>
              <a:rPr lang="en-GB" sz="2000" dirty="0" err="1"/>
              <a:t>py</a:t>
            </a:r>
            <a:r>
              <a:rPr lang="en-GB" sz="2000" dirty="0"/>
              <a:t> files</a:t>
            </a:r>
          </a:p>
          <a:p>
            <a:pPr marL="712788" lvl="1" indent="-342900"/>
            <a:r>
              <a:rPr lang="en-GB" sz="2000" b="1" dirty="0"/>
              <a:t>Namespace</a:t>
            </a:r>
          </a:p>
          <a:p>
            <a:pPr marL="1169988" lvl="2" indent="-342900"/>
            <a:r>
              <a:rPr lang="en-GB" sz="2000" dirty="0"/>
              <a:t>Contains </a:t>
            </a:r>
            <a:r>
              <a:rPr lang="en-GB" sz="2000" dirty="0" err="1"/>
              <a:t>py</a:t>
            </a:r>
            <a:r>
              <a:rPr lang="en-GB" sz="2000" dirty="0"/>
              <a:t> files</a:t>
            </a:r>
          </a:p>
          <a:p>
            <a:pPr lvl="2"/>
            <a:endParaRPr lang="en-US" sz="2000" dirty="0">
              <a:latin typeface="Courier New" panose="02070309020205020404" pitchFamily="49" charset="0"/>
            </a:endParaRPr>
          </a:p>
          <a:p>
            <a:pPr lvl="2"/>
            <a:endParaRPr lang="en-US" sz="2000" dirty="0">
              <a:latin typeface="Courier New" panose="02070309020205020404" pitchFamily="49" charset="0"/>
            </a:endParaRPr>
          </a:p>
          <a:p>
            <a:pPr marL="914400" lvl="2" indent="0">
              <a:buNone/>
            </a:pPr>
            <a:endParaRPr lang="en-GB" sz="2000" dirty="0"/>
          </a:p>
        </p:txBody>
      </p:sp>
      <p:sp>
        <p:nvSpPr>
          <p:cNvPr id="2" name="Slide Number Placeholder 1">
            <a:extLst>
              <a:ext uri="{FF2B5EF4-FFF2-40B4-BE49-F238E27FC236}">
                <a16:creationId xmlns:a16="http://schemas.microsoft.com/office/drawing/2014/main" id="{8FF18B02-BB73-3DF5-41E1-1D55BB53628C}"/>
              </a:ext>
            </a:extLst>
          </p:cNvPr>
          <p:cNvSpPr>
            <a:spLocks noGrp="1"/>
          </p:cNvSpPr>
          <p:nvPr>
            <p:ph type="sldNum" sz="quarter" idx="12"/>
          </p:nvPr>
        </p:nvSpPr>
        <p:spPr/>
        <p:txBody>
          <a:bodyPr/>
          <a:lstStyle/>
          <a:p>
            <a:fld id="{EF892D59-8F09-EF4B-AD6D-DA609442F868}" type="slidenum">
              <a:rPr lang="en-GB" smtClean="0"/>
              <a:pPr/>
              <a:t>9</a:t>
            </a:fld>
            <a:endParaRPr lang="en-GB"/>
          </a:p>
        </p:txBody>
      </p:sp>
    </p:spTree>
    <p:extLst>
      <p:ext uri="{BB962C8B-B14F-4D97-AF65-F5344CB8AC3E}">
        <p14:creationId xmlns:p14="http://schemas.microsoft.com/office/powerpoint/2010/main" val="2172377238"/>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23616</TotalTime>
  <Words>4829</Words>
  <Application>Microsoft Office PowerPoint</Application>
  <PresentationFormat>Widescreen</PresentationFormat>
  <Paragraphs>461</Paragraphs>
  <Slides>24</Slides>
  <Notes>24</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24</vt:i4>
      </vt:variant>
    </vt:vector>
  </HeadingPairs>
  <TitlesOfParts>
    <vt:vector size="50" baseType="lpstr">
      <vt:lpstr>Figtree</vt:lpstr>
      <vt:lpstr>Aptos</vt:lpstr>
      <vt:lpstr>Consolas</vt:lpstr>
      <vt:lpstr>Lucida Console</vt:lpstr>
      <vt:lpstr>Montserrat</vt:lpstr>
      <vt:lpstr>Courier New</vt:lpstr>
      <vt:lpstr>Arial</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10 – Modules and Packages</vt:lpstr>
      <vt:lpstr>PowerPoint Presentation</vt:lpstr>
      <vt:lpstr>What are modules?</vt:lpstr>
      <vt:lpstr>Multiple source files – why bother?</vt:lpstr>
      <vt:lpstr>How does Python find a module?</vt:lpstr>
      <vt:lpstr>Importing a module</vt:lpstr>
      <vt:lpstr>Importing names</vt:lpstr>
      <vt:lpstr>Writing a module</vt:lpstr>
      <vt:lpstr>What are packages?</vt:lpstr>
      <vt:lpstr>Regular Packages</vt:lpstr>
      <vt:lpstr>Namespace Packages</vt:lpstr>
      <vt:lpstr>Regular vs Namespace Packages</vt:lpstr>
      <vt:lpstr>Finding Modules</vt:lpstr>
      <vt:lpstr>The Namespace' trick</vt:lpstr>
      <vt:lpstr>The 'Namespace' trick</vt:lpstr>
      <vt:lpstr>Module documentation</vt:lpstr>
      <vt:lpstr>Python profiler</vt:lpstr>
      <vt:lpstr>Review &amp; Lab</vt:lpstr>
      <vt:lpstr>Review Questions</vt:lpstr>
      <vt:lpstr>Review Questions</vt:lpstr>
      <vt:lpstr>Review Questions</vt:lpstr>
      <vt:lpstr>Summary</vt:lpstr>
      <vt:lpstr>Distributing libraries – distutils</vt:lpstr>
      <vt:lpstr>Distributing libraries – distutils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Behague, Peter</cp:lastModifiedBy>
  <cp:revision>49</cp:revision>
  <dcterms:created xsi:type="dcterms:W3CDTF">2024-06-24T11:44:08Z</dcterms:created>
  <dcterms:modified xsi:type="dcterms:W3CDTF">2025-10-09T13:11:57Z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